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7" r:id="rId2"/>
    <p:sldId id="329" r:id="rId3"/>
    <p:sldId id="333" r:id="rId4"/>
    <p:sldId id="297" r:id="rId5"/>
    <p:sldId id="299" r:id="rId6"/>
    <p:sldId id="300" r:id="rId7"/>
    <p:sldId id="301" r:id="rId8"/>
    <p:sldId id="302" r:id="rId9"/>
    <p:sldId id="303" r:id="rId10"/>
    <p:sldId id="331" r:id="rId11"/>
    <p:sldId id="305" r:id="rId12"/>
    <p:sldId id="306" r:id="rId13"/>
    <p:sldId id="310" r:id="rId14"/>
    <p:sldId id="311" r:id="rId15"/>
    <p:sldId id="309" r:id="rId16"/>
    <p:sldId id="335" r:id="rId17"/>
    <p:sldId id="313" r:id="rId18"/>
    <p:sldId id="314" r:id="rId19"/>
    <p:sldId id="315" r:id="rId20"/>
    <p:sldId id="317" r:id="rId21"/>
    <p:sldId id="308" r:id="rId22"/>
    <p:sldId id="316" r:id="rId23"/>
    <p:sldId id="354" r:id="rId24"/>
    <p:sldId id="355" r:id="rId25"/>
    <p:sldId id="312" r:id="rId26"/>
    <p:sldId id="339" r:id="rId27"/>
    <p:sldId id="274" r:id="rId28"/>
    <p:sldId id="260" r:id="rId29"/>
    <p:sldId id="341" r:id="rId30"/>
    <p:sldId id="343" r:id="rId31"/>
    <p:sldId id="279" r:id="rId32"/>
    <p:sldId id="275" r:id="rId33"/>
    <p:sldId id="263" r:id="rId34"/>
    <p:sldId id="337" r:id="rId35"/>
    <p:sldId id="277" r:id="rId36"/>
    <p:sldId id="347" r:id="rId37"/>
    <p:sldId id="356" r:id="rId38"/>
    <p:sldId id="350" r:id="rId39"/>
    <p:sldId id="357" r:id="rId40"/>
    <p:sldId id="348" r:id="rId41"/>
    <p:sldId id="265" r:id="rId42"/>
    <p:sldId id="273" r:id="rId43"/>
    <p:sldId id="293" r:id="rId44"/>
    <p:sldId id="266" r:id="rId45"/>
    <p:sldId id="326" r:id="rId46"/>
    <p:sldId id="338" r:id="rId47"/>
    <p:sldId id="351" r:id="rId48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C276"/>
    <a:srgbClr val="00FFFF"/>
    <a:srgbClr val="0033CC"/>
    <a:srgbClr val="DDD0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8" autoAdjust="0"/>
    <p:restoredTop sz="94609" autoAdjust="0"/>
  </p:normalViewPr>
  <p:slideViewPr>
    <p:cSldViewPr>
      <p:cViewPr varScale="1">
        <p:scale>
          <a:sx n="126" d="100"/>
          <a:sy n="126" d="100"/>
        </p:scale>
        <p:origin x="11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World Population Growth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World Population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accent1"/>
              </a:solidFill>
            </a:ln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0D3-472C-AC6B-22B9D9CCA5ED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0D3-472C-AC6B-22B9D9CCA5ED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0D3-472C-AC6B-22B9D9CCA5ED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0D3-472C-AC6B-22B9D9CCA5ED}"/>
              </c:ext>
            </c:extLst>
          </c:dPt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D0D3-472C-AC6B-22B9D9CCA5E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D0D3-472C-AC6B-22B9D9CCA5E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D0D3-472C-AC6B-22B9D9CCA5E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D0D3-472C-AC6B-22B9D9CCA5E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D0D3-472C-AC6B-22B9D9CCA5ED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0D3-472C-AC6B-22B9D9CCA5ED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0D3-472C-AC6B-22B9D9CCA5ED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0D3-472C-AC6B-22B9D9CCA5E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  <c:pt idx="8">
                  <c:v>2030</c:v>
                </c:pt>
                <c:pt idx="9">
                  <c:v>2040</c:v>
                </c:pt>
                <c:pt idx="10">
                  <c:v>2050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2.5</c:v>
                </c:pt>
                <c:pt idx="1">
                  <c:v>3</c:v>
                </c:pt>
                <c:pt idx="2">
                  <c:v>3.7</c:v>
                </c:pt>
                <c:pt idx="3">
                  <c:v>4.4000000000000004</c:v>
                </c:pt>
                <c:pt idx="4">
                  <c:v>5.2</c:v>
                </c:pt>
                <c:pt idx="5">
                  <c:v>6.1</c:v>
                </c:pt>
                <c:pt idx="6">
                  <c:v>6.8</c:v>
                </c:pt>
                <c:pt idx="7">
                  <c:v>7.4</c:v>
                </c:pt>
                <c:pt idx="8">
                  <c:v>8</c:v>
                </c:pt>
                <c:pt idx="9">
                  <c:v>8.5</c:v>
                </c:pt>
                <c:pt idx="1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D0D3-472C-AC6B-22B9D9CCA5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6910896"/>
        <c:axId val="196905856"/>
      </c:barChart>
      <c:catAx>
        <c:axId val="196910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6905856"/>
        <c:crosses val="autoZero"/>
        <c:auto val="1"/>
        <c:lblAlgn val="ctr"/>
        <c:lblOffset val="100"/>
        <c:noMultiLvlLbl val="0"/>
      </c:catAx>
      <c:valAx>
        <c:axId val="1969058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Billions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69108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44428F-51F7-4F4D-8B09-874DEAEA0303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342C49-F6C4-4277-AC08-76C00D5E6C5B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Higher Food Prices</a:t>
          </a:r>
          <a:endParaRPr lang="en-US" dirty="0"/>
        </a:p>
      </dgm:t>
    </dgm:pt>
    <dgm:pt modelId="{0433C78D-E88B-4ADD-9F0D-B80C2326EEA8}" type="parTrans" cxnId="{927F50F3-C856-4A15-BD3B-0B739401129D}">
      <dgm:prSet/>
      <dgm:spPr/>
      <dgm:t>
        <a:bodyPr/>
        <a:lstStyle/>
        <a:p>
          <a:endParaRPr lang="en-US"/>
        </a:p>
      </dgm:t>
    </dgm:pt>
    <dgm:pt modelId="{103AC38E-0711-45EA-817B-DE30F175D7F4}" type="sibTrans" cxnId="{927F50F3-C856-4A15-BD3B-0B739401129D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>
        <a:ln>
          <a:solidFill>
            <a:srgbClr val="02EEEE"/>
          </a:solidFill>
        </a:ln>
      </dgm:spPr>
      <dgm:t>
        <a:bodyPr/>
        <a:lstStyle/>
        <a:p>
          <a:endParaRPr lang="en-US"/>
        </a:p>
      </dgm:t>
    </dgm:pt>
    <dgm:pt modelId="{BE8DE287-61C3-41FE-BF02-FC361A688D47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Civil Unrest</a:t>
          </a:r>
          <a:endParaRPr lang="en-US" dirty="0"/>
        </a:p>
      </dgm:t>
    </dgm:pt>
    <dgm:pt modelId="{221BBC22-E3B8-47E8-9D56-6480BB4F319B}" type="parTrans" cxnId="{37D13162-B8F1-4E77-AFF4-9649B91F355E}">
      <dgm:prSet/>
      <dgm:spPr/>
      <dgm:t>
        <a:bodyPr/>
        <a:lstStyle/>
        <a:p>
          <a:endParaRPr lang="en-US"/>
        </a:p>
      </dgm:t>
    </dgm:pt>
    <dgm:pt modelId="{CC1F7EE8-3CB4-4109-BF17-8E00914E365C}" type="sibTrans" cxnId="{37D13162-B8F1-4E77-AFF4-9649B91F355E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>
        <a:ln>
          <a:solidFill>
            <a:srgbClr val="02EEEE"/>
          </a:solidFill>
        </a:ln>
      </dgm:spPr>
      <dgm:t>
        <a:bodyPr/>
        <a:lstStyle/>
        <a:p>
          <a:endParaRPr lang="en-US"/>
        </a:p>
      </dgm:t>
    </dgm:pt>
    <dgm:pt modelId="{99950CF6-BAE2-4177-8449-95D43523747A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Higher Oil Prices</a:t>
          </a:r>
          <a:endParaRPr lang="en-US" dirty="0"/>
        </a:p>
      </dgm:t>
    </dgm:pt>
    <dgm:pt modelId="{AAAA1FDC-8FA8-40DD-81C5-F1D8297E44C5}" type="parTrans" cxnId="{ECE46E8B-DE25-4766-BABA-E711CECD8981}">
      <dgm:prSet/>
      <dgm:spPr/>
      <dgm:t>
        <a:bodyPr/>
        <a:lstStyle/>
        <a:p>
          <a:endParaRPr lang="en-US"/>
        </a:p>
      </dgm:t>
    </dgm:pt>
    <dgm:pt modelId="{C8D050F3-CDC6-47B6-983C-BBCED10C339D}" type="sibTrans" cxnId="{ECE46E8B-DE25-4766-BABA-E711CECD8981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>
        <a:ln>
          <a:solidFill>
            <a:srgbClr val="02EEEE"/>
          </a:solidFill>
        </a:ln>
      </dgm:spPr>
      <dgm:t>
        <a:bodyPr/>
        <a:lstStyle/>
        <a:p>
          <a:endParaRPr lang="en-US"/>
        </a:p>
      </dgm:t>
    </dgm:pt>
    <dgm:pt modelId="{A37B6BD7-935F-4E23-9815-87A6D1B476B9}" type="pres">
      <dgm:prSet presAssocID="{5C44428F-51F7-4F4D-8B09-874DEAEA030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7A02523-F5F1-4B3D-8F7B-3ECE7A152A08}" type="pres">
      <dgm:prSet presAssocID="{DD342C49-F6C4-4277-AC08-76C00D5E6C5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F1E90B-57AE-4F3A-B9DA-AE06CDAC9956}" type="pres">
      <dgm:prSet presAssocID="{DD342C49-F6C4-4277-AC08-76C00D5E6C5B}" presName="spNode" presStyleCnt="0"/>
      <dgm:spPr/>
    </dgm:pt>
    <dgm:pt modelId="{F4DB5572-D43E-4C12-A99F-1838BB1796B1}" type="pres">
      <dgm:prSet presAssocID="{103AC38E-0711-45EA-817B-DE30F175D7F4}" presName="sibTrans" presStyleLbl="sibTrans1D1" presStyleIdx="0" presStyleCnt="3"/>
      <dgm:spPr/>
      <dgm:t>
        <a:bodyPr/>
        <a:lstStyle/>
        <a:p>
          <a:endParaRPr lang="en-US"/>
        </a:p>
      </dgm:t>
    </dgm:pt>
    <dgm:pt modelId="{04389CE3-1A20-48B4-AC77-CB1179F5E4DF}" type="pres">
      <dgm:prSet presAssocID="{BE8DE287-61C3-41FE-BF02-FC361A688D4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45C33D-A93C-485D-B0BA-65859A4F7D48}" type="pres">
      <dgm:prSet presAssocID="{BE8DE287-61C3-41FE-BF02-FC361A688D47}" presName="spNode" presStyleCnt="0"/>
      <dgm:spPr/>
    </dgm:pt>
    <dgm:pt modelId="{6BBBF479-5C0C-447E-A6F6-6AB60DEADC9E}" type="pres">
      <dgm:prSet presAssocID="{CC1F7EE8-3CB4-4109-BF17-8E00914E365C}" presName="sibTrans" presStyleLbl="sibTrans1D1" presStyleIdx="1" presStyleCnt="3"/>
      <dgm:spPr/>
      <dgm:t>
        <a:bodyPr/>
        <a:lstStyle/>
        <a:p>
          <a:endParaRPr lang="en-US"/>
        </a:p>
      </dgm:t>
    </dgm:pt>
    <dgm:pt modelId="{63D29265-BAC1-4F62-B6EE-33806FB010B1}" type="pres">
      <dgm:prSet presAssocID="{99950CF6-BAE2-4177-8449-95D43523747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3C5811-F52D-491F-84DA-3617D4674ADE}" type="pres">
      <dgm:prSet presAssocID="{99950CF6-BAE2-4177-8449-95D43523747A}" presName="spNode" presStyleCnt="0"/>
      <dgm:spPr/>
    </dgm:pt>
    <dgm:pt modelId="{FE3E7D8E-8106-422B-AE9E-81732D58782F}" type="pres">
      <dgm:prSet presAssocID="{C8D050F3-CDC6-47B6-983C-BBCED10C339D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A79EB09A-F59F-49BA-B6EB-128417AFC1E7}" type="presOf" srcId="{99950CF6-BAE2-4177-8449-95D43523747A}" destId="{63D29265-BAC1-4F62-B6EE-33806FB010B1}" srcOrd="0" destOrd="0" presId="urn:microsoft.com/office/officeart/2005/8/layout/cycle5"/>
    <dgm:cxn modelId="{6CFDBE42-4C1C-418E-BA8A-4AFA9F8785BA}" type="presOf" srcId="{5C44428F-51F7-4F4D-8B09-874DEAEA0303}" destId="{A37B6BD7-935F-4E23-9815-87A6D1B476B9}" srcOrd="0" destOrd="0" presId="urn:microsoft.com/office/officeart/2005/8/layout/cycle5"/>
    <dgm:cxn modelId="{D3ECC13D-30EB-4A80-AF5D-450106D9BCCF}" type="presOf" srcId="{DD342C49-F6C4-4277-AC08-76C00D5E6C5B}" destId="{A7A02523-F5F1-4B3D-8F7B-3ECE7A152A08}" srcOrd="0" destOrd="0" presId="urn:microsoft.com/office/officeart/2005/8/layout/cycle5"/>
    <dgm:cxn modelId="{37D13162-B8F1-4E77-AFF4-9649B91F355E}" srcId="{5C44428F-51F7-4F4D-8B09-874DEAEA0303}" destId="{BE8DE287-61C3-41FE-BF02-FC361A688D47}" srcOrd="1" destOrd="0" parTransId="{221BBC22-E3B8-47E8-9D56-6480BB4F319B}" sibTransId="{CC1F7EE8-3CB4-4109-BF17-8E00914E365C}"/>
    <dgm:cxn modelId="{EB9A3D96-C70E-4E3A-9DB6-DE0DB76E52AB}" type="presOf" srcId="{C8D050F3-CDC6-47B6-983C-BBCED10C339D}" destId="{FE3E7D8E-8106-422B-AE9E-81732D58782F}" srcOrd="0" destOrd="0" presId="urn:microsoft.com/office/officeart/2005/8/layout/cycle5"/>
    <dgm:cxn modelId="{C7F93F84-5AC8-4B97-BB0B-B725C6377185}" type="presOf" srcId="{103AC38E-0711-45EA-817B-DE30F175D7F4}" destId="{F4DB5572-D43E-4C12-A99F-1838BB1796B1}" srcOrd="0" destOrd="0" presId="urn:microsoft.com/office/officeart/2005/8/layout/cycle5"/>
    <dgm:cxn modelId="{ECE46E8B-DE25-4766-BABA-E711CECD8981}" srcId="{5C44428F-51F7-4F4D-8B09-874DEAEA0303}" destId="{99950CF6-BAE2-4177-8449-95D43523747A}" srcOrd="2" destOrd="0" parTransId="{AAAA1FDC-8FA8-40DD-81C5-F1D8297E44C5}" sibTransId="{C8D050F3-CDC6-47B6-983C-BBCED10C339D}"/>
    <dgm:cxn modelId="{927F50F3-C856-4A15-BD3B-0B739401129D}" srcId="{5C44428F-51F7-4F4D-8B09-874DEAEA0303}" destId="{DD342C49-F6C4-4277-AC08-76C00D5E6C5B}" srcOrd="0" destOrd="0" parTransId="{0433C78D-E88B-4ADD-9F0D-B80C2326EEA8}" sibTransId="{103AC38E-0711-45EA-817B-DE30F175D7F4}"/>
    <dgm:cxn modelId="{5DA0F568-4129-4B41-91F8-DB9DC830DD1D}" type="presOf" srcId="{BE8DE287-61C3-41FE-BF02-FC361A688D47}" destId="{04389CE3-1A20-48B4-AC77-CB1179F5E4DF}" srcOrd="0" destOrd="0" presId="urn:microsoft.com/office/officeart/2005/8/layout/cycle5"/>
    <dgm:cxn modelId="{0554CE42-4CFB-4F11-BB07-A3EA1C014204}" type="presOf" srcId="{CC1F7EE8-3CB4-4109-BF17-8E00914E365C}" destId="{6BBBF479-5C0C-447E-A6F6-6AB60DEADC9E}" srcOrd="0" destOrd="0" presId="urn:microsoft.com/office/officeart/2005/8/layout/cycle5"/>
    <dgm:cxn modelId="{D82A1462-2724-4879-AAAB-D7EBC81E459C}" type="presParOf" srcId="{A37B6BD7-935F-4E23-9815-87A6D1B476B9}" destId="{A7A02523-F5F1-4B3D-8F7B-3ECE7A152A08}" srcOrd="0" destOrd="0" presId="urn:microsoft.com/office/officeart/2005/8/layout/cycle5"/>
    <dgm:cxn modelId="{A3C5CBD6-F8DC-4B79-B7A8-76325BF38FA3}" type="presParOf" srcId="{A37B6BD7-935F-4E23-9815-87A6D1B476B9}" destId="{BDF1E90B-57AE-4F3A-B9DA-AE06CDAC9956}" srcOrd="1" destOrd="0" presId="urn:microsoft.com/office/officeart/2005/8/layout/cycle5"/>
    <dgm:cxn modelId="{CE898C83-1AC5-4EF1-B5E0-DAACF4FFD252}" type="presParOf" srcId="{A37B6BD7-935F-4E23-9815-87A6D1B476B9}" destId="{F4DB5572-D43E-4C12-A99F-1838BB1796B1}" srcOrd="2" destOrd="0" presId="urn:microsoft.com/office/officeart/2005/8/layout/cycle5"/>
    <dgm:cxn modelId="{58B5C72F-8D62-4DF6-ABD9-5B7AC9953D1E}" type="presParOf" srcId="{A37B6BD7-935F-4E23-9815-87A6D1B476B9}" destId="{04389CE3-1A20-48B4-AC77-CB1179F5E4DF}" srcOrd="3" destOrd="0" presId="urn:microsoft.com/office/officeart/2005/8/layout/cycle5"/>
    <dgm:cxn modelId="{5606DCC8-CCD3-4DD6-A98C-47B69E3E1EAD}" type="presParOf" srcId="{A37B6BD7-935F-4E23-9815-87A6D1B476B9}" destId="{2845C33D-A93C-485D-B0BA-65859A4F7D48}" srcOrd="4" destOrd="0" presId="urn:microsoft.com/office/officeart/2005/8/layout/cycle5"/>
    <dgm:cxn modelId="{040AB5D6-7857-498C-B668-448EB1D07C96}" type="presParOf" srcId="{A37B6BD7-935F-4E23-9815-87A6D1B476B9}" destId="{6BBBF479-5C0C-447E-A6F6-6AB60DEADC9E}" srcOrd="5" destOrd="0" presId="urn:microsoft.com/office/officeart/2005/8/layout/cycle5"/>
    <dgm:cxn modelId="{7B33E158-42AA-42FE-BD5D-BC20F7786425}" type="presParOf" srcId="{A37B6BD7-935F-4E23-9815-87A6D1B476B9}" destId="{63D29265-BAC1-4F62-B6EE-33806FB010B1}" srcOrd="6" destOrd="0" presId="urn:microsoft.com/office/officeart/2005/8/layout/cycle5"/>
    <dgm:cxn modelId="{3D7261F9-B89B-4157-8394-B083F4E68A25}" type="presParOf" srcId="{A37B6BD7-935F-4E23-9815-87A6D1B476B9}" destId="{BE3C5811-F52D-491F-84DA-3617D4674ADE}" srcOrd="7" destOrd="0" presId="urn:microsoft.com/office/officeart/2005/8/layout/cycle5"/>
    <dgm:cxn modelId="{5AFB4C30-00FE-4231-979F-2A58510ECF17}" type="presParOf" srcId="{A37B6BD7-935F-4E23-9815-87A6D1B476B9}" destId="{FE3E7D8E-8106-422B-AE9E-81732D58782F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02523-F5F1-4B3D-8F7B-3ECE7A152A08}">
      <dsp:nvSpPr>
        <dsp:cNvPr id="0" name=""/>
        <dsp:cNvSpPr/>
      </dsp:nvSpPr>
      <dsp:spPr>
        <a:xfrm>
          <a:off x="2155310" y="1588"/>
          <a:ext cx="2166379" cy="1408146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Higher Food Prices</a:t>
          </a:r>
          <a:endParaRPr lang="en-US" sz="3000" kern="1200" dirty="0"/>
        </a:p>
      </dsp:txBody>
      <dsp:txXfrm>
        <a:off x="2224050" y="70328"/>
        <a:ext cx="2028899" cy="1270666"/>
      </dsp:txXfrm>
    </dsp:sp>
    <dsp:sp modelId="{F4DB5572-D43E-4C12-A99F-1838BB1796B1}">
      <dsp:nvSpPr>
        <dsp:cNvPr id="0" name=""/>
        <dsp:cNvSpPr/>
      </dsp:nvSpPr>
      <dsp:spPr>
        <a:xfrm>
          <a:off x="1359908" y="705662"/>
          <a:ext cx="3757183" cy="3757183"/>
        </a:xfrm>
        <a:custGeom>
          <a:avLst/>
          <a:gdLst/>
          <a:ahLst/>
          <a:cxnLst/>
          <a:rect l="0" t="0" r="0" b="0"/>
          <a:pathLst>
            <a:path>
              <a:moveTo>
                <a:pt x="3252778" y="597686"/>
              </a:moveTo>
              <a:arcTo wR="1878591" hR="1878591" stAng="19020729" swAng="2302814"/>
            </a:path>
          </a:pathLst>
        </a:custGeom>
        <a:noFill/>
        <a:ln w="38100" cap="flat" cmpd="sng" algn="ctr">
          <a:solidFill>
            <a:srgbClr val="02EEEE"/>
          </a:solidFill>
          <a:prstDash val="solid"/>
          <a:tailEnd type="arrow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</dsp:sp>
    <dsp:sp modelId="{04389CE3-1A20-48B4-AC77-CB1179F5E4DF}">
      <dsp:nvSpPr>
        <dsp:cNvPr id="0" name=""/>
        <dsp:cNvSpPr/>
      </dsp:nvSpPr>
      <dsp:spPr>
        <a:xfrm>
          <a:off x="3782218" y="2819476"/>
          <a:ext cx="2166379" cy="1408146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Civil Unrest</a:t>
          </a:r>
          <a:endParaRPr lang="en-US" sz="3000" kern="1200" dirty="0"/>
        </a:p>
      </dsp:txBody>
      <dsp:txXfrm>
        <a:off x="3850958" y="2888216"/>
        <a:ext cx="2028899" cy="1270666"/>
      </dsp:txXfrm>
    </dsp:sp>
    <dsp:sp modelId="{6BBBF479-5C0C-447E-A6F6-6AB60DEADC9E}">
      <dsp:nvSpPr>
        <dsp:cNvPr id="0" name=""/>
        <dsp:cNvSpPr/>
      </dsp:nvSpPr>
      <dsp:spPr>
        <a:xfrm>
          <a:off x="1359908" y="705662"/>
          <a:ext cx="3757183" cy="3757183"/>
        </a:xfrm>
        <a:custGeom>
          <a:avLst/>
          <a:gdLst/>
          <a:ahLst/>
          <a:cxnLst/>
          <a:rect l="0" t="0" r="0" b="0"/>
          <a:pathLst>
            <a:path>
              <a:moveTo>
                <a:pt x="2455242" y="3666490"/>
              </a:moveTo>
              <a:arcTo wR="1878591" hR="1878591" stAng="4327436" swAng="2145127"/>
            </a:path>
          </a:pathLst>
        </a:custGeom>
        <a:noFill/>
        <a:ln w="38100" cap="flat" cmpd="sng" algn="ctr">
          <a:solidFill>
            <a:srgbClr val="02EEEE"/>
          </a:solidFill>
          <a:prstDash val="solid"/>
          <a:tailEnd type="arrow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</dsp:sp>
    <dsp:sp modelId="{63D29265-BAC1-4F62-B6EE-33806FB010B1}">
      <dsp:nvSpPr>
        <dsp:cNvPr id="0" name=""/>
        <dsp:cNvSpPr/>
      </dsp:nvSpPr>
      <dsp:spPr>
        <a:xfrm>
          <a:off x="528402" y="2819476"/>
          <a:ext cx="2166379" cy="1408146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Higher Oil Prices</a:t>
          </a:r>
          <a:endParaRPr lang="en-US" sz="3000" kern="1200" dirty="0"/>
        </a:p>
      </dsp:txBody>
      <dsp:txXfrm>
        <a:off x="597142" y="2888216"/>
        <a:ext cx="2028899" cy="1270666"/>
      </dsp:txXfrm>
    </dsp:sp>
    <dsp:sp modelId="{FE3E7D8E-8106-422B-AE9E-81732D58782F}">
      <dsp:nvSpPr>
        <dsp:cNvPr id="0" name=""/>
        <dsp:cNvSpPr/>
      </dsp:nvSpPr>
      <dsp:spPr>
        <a:xfrm>
          <a:off x="1359908" y="705662"/>
          <a:ext cx="3757183" cy="3757183"/>
        </a:xfrm>
        <a:custGeom>
          <a:avLst/>
          <a:gdLst/>
          <a:ahLst/>
          <a:cxnLst/>
          <a:rect l="0" t="0" r="0" b="0"/>
          <a:pathLst>
            <a:path>
              <a:moveTo>
                <a:pt x="6071" y="1727681"/>
              </a:moveTo>
              <a:arcTo wR="1878591" hR="1878591" stAng="11076457" swAng="2302814"/>
            </a:path>
          </a:pathLst>
        </a:custGeom>
        <a:noFill/>
        <a:ln w="38100" cap="flat" cmpd="sng" algn="ctr">
          <a:solidFill>
            <a:srgbClr val="02EEEE"/>
          </a:solidFill>
          <a:prstDash val="solid"/>
          <a:tailEnd type="arrow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0.57407</cdr:x>
      <cdr:y>0.31989</cdr:y>
    </cdr:from>
    <cdr:to>
      <cdr:x>0.64815</cdr:x>
      <cdr:y>0.35356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24400" y="1447800"/>
          <a:ext cx="609600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A07A8-F7D1-4290-A1A9-48A26A6C6593}" type="datetimeFigureOut">
              <a:rPr lang="es-CL" smtClean="0"/>
              <a:pPr/>
              <a:t>22-08-2015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1EDEE-EABB-4587-BE45-5DC86420863B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49279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1EDEE-EABB-4587-BE45-5DC86420863B}" type="slidenum">
              <a:rPr lang="es-CL" smtClean="0"/>
              <a:pPr/>
              <a:t>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54127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UN</a:t>
            </a:r>
            <a:r>
              <a:rPr lang="en-US" baseline="0" dirty="0" smtClean="0"/>
              <a:t> </a:t>
            </a:r>
            <a:r>
              <a:rPr lang="en-US" dirty="0" smtClean="0"/>
              <a:t>FAO</a:t>
            </a:r>
            <a:r>
              <a:rPr lang="en-US" baseline="0" dirty="0" smtClean="0"/>
              <a:t> 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55B68-12C7-4B1A-8E14-6DC3352E833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43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Energy counts for about 30% of the cost of food.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BC448-4BB1-4CFA-94DE-76AB89F812D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143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1EDEE-EABB-4587-BE45-5DC86420863B}" type="slidenum">
              <a:rPr lang="es-CL" smtClean="0"/>
              <a:pPr/>
              <a:t>23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61320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DAC207-3A23-564D-AEA9-BB56C18A08A0}" type="slidenum">
              <a:rPr lang="en-US"/>
              <a:pPr/>
              <a:t>29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8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DAC207-3A23-564D-AEA9-BB56C18A08A0}" type="slidenum">
              <a:rPr lang="en-US"/>
              <a:pPr/>
              <a:t>37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08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3F0B22-3964-4DCF-A4F2-9BD755560AA6}" type="slidenum">
              <a:rPr lang="en-US"/>
              <a:pPr/>
              <a:t>40</a:t>
            </a:fld>
            <a:endParaRPr lang="en-US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38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E86424-CAAE-4EDE-89DB-EF12A2DD375D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67809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84D65A-555E-4FC1-8B19-911C8E32AB95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03279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1EDEE-EABB-4587-BE45-5DC86420863B}" type="slidenum">
              <a:rPr lang="es-CL" smtClean="0"/>
              <a:pPr/>
              <a:t>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92449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1EDEE-EABB-4587-BE45-5DC86420863B}" type="slidenum">
              <a:rPr lang="es-CL" smtClean="0"/>
              <a:pPr/>
              <a:t>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41203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1EDEE-EABB-4587-BE45-5DC86420863B}" type="slidenum">
              <a:rPr lang="es-CL" smtClean="0"/>
              <a:pPr/>
              <a:t>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78749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55B68-12C7-4B1A-8E14-6DC3352E833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909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55B68-12C7-4B1A-8E14-6DC3352E833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857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1EDEE-EABB-4587-BE45-5DC86420863B}" type="slidenum">
              <a:rPr lang="es-CL" smtClean="0"/>
              <a:pPr/>
              <a:t>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92455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China 1.4 Billion, India 1.3 billion, Africa 1.1 billion</a:t>
            </a:r>
          </a:p>
          <a:p>
            <a:r>
              <a:rPr lang="en-US" dirty="0" smtClean="0"/>
              <a:t>60% of world population lives in Asia</a:t>
            </a:r>
          </a:p>
          <a:p>
            <a:r>
              <a:rPr lang="en-US" dirty="0" smtClean="0"/>
              <a:t>15% in Africa</a:t>
            </a:r>
          </a:p>
          <a:p>
            <a:r>
              <a:rPr lang="en-US" dirty="0" smtClean="0"/>
              <a:t>5% in North America</a:t>
            </a:r>
          </a:p>
          <a:p>
            <a:r>
              <a:rPr lang="en-US" dirty="0" smtClean="0"/>
              <a:t>5% in South America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1EDEE-EABB-4587-BE45-5DC86420863B}" type="slidenum">
              <a:rPr lang="es-CL" smtClean="0"/>
              <a:pPr/>
              <a:t>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29204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Corn Wheat Rice</a:t>
            </a:r>
          </a:p>
          <a:p>
            <a:r>
              <a:rPr lang="en-US" dirty="0" smtClean="0"/>
              <a:t>US China, Brazil Ukraine India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1EDEE-EABB-4587-BE45-5DC86420863B}" type="slidenum">
              <a:rPr lang="es-CL" smtClean="0"/>
              <a:pPr/>
              <a:t>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29455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471" y="1732346"/>
            <a:ext cx="7772400" cy="1468967"/>
          </a:xfrm>
        </p:spPr>
        <p:txBody>
          <a:bodyPr>
            <a:noAutofit/>
          </a:bodyPr>
          <a:lstStyle>
            <a:lvl1pPr>
              <a:defRPr sz="5400" cap="small" baseline="0">
                <a:solidFill>
                  <a:srgbClr val="CCBC5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cap="sm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424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62"/>
            <a:ext cx="8229600" cy="134256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3027"/>
            <a:ext cx="8229600" cy="50001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511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15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10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4D37A-4F41-4AEA-8C7F-1F238C8107D9}" type="datetime1">
              <a:rPr lang="en-US">
                <a:solidFill>
                  <a:prstClr val="black"/>
                </a:solidFill>
              </a:rPr>
              <a:pPr>
                <a:defRPr/>
              </a:pPr>
              <a:t>8/22/2015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53B7D-7123-434D-80D3-2B3BD41C4A7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7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171342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33801"/>
            <a:ext cx="7734747" cy="1500187"/>
          </a:xfrm>
        </p:spPr>
        <p:txBody>
          <a:bodyPr anchor="t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378" y="6161443"/>
            <a:ext cx="2133600" cy="365125"/>
          </a:xfrm>
          <a:prstGeom prst="rect">
            <a:avLst/>
          </a:prstGeom>
        </p:spPr>
        <p:txBody>
          <a:bodyPr/>
          <a:lstStyle/>
          <a:p>
            <a:fld id="{814B632C-33CF-4243-9117-A5E2D20070E7}" type="datetime1">
              <a:rPr lang="en-US" smtClean="0"/>
              <a:pPr/>
              <a:t>8/22/2015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6144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324600"/>
            <a:ext cx="533400" cy="365125"/>
          </a:xfrm>
          <a:prstGeom prst="rect">
            <a:avLst/>
          </a:prstGeom>
        </p:spPr>
        <p:txBody>
          <a:bodyPr/>
          <a:lstStyle/>
          <a:p>
            <a:fld id="{4DCA0EBF-BE5A-428E-BA5F-5B0DAA8598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168592" y="2887529"/>
            <a:ext cx="877163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5400" dirty="0" smtClean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bg2"/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rPr>
              <a:t></a:t>
            </a:r>
            <a:endParaRPr lang="en-US" sz="5400" dirty="0">
              <a:ln w="3175">
                <a:solidFill>
                  <a:schemeClr val="tx2">
                    <a:alpha val="60000"/>
                  </a:schemeClr>
                </a:solidFill>
              </a:ln>
              <a:solidFill>
                <a:schemeClr val="bg2"/>
              </a:solidFill>
              <a:effectLst>
                <a:outerShdw blurRad="34925" dist="12700" dir="14400000" algn="ctr" rotWithShape="0">
                  <a:srgbClr val="000000">
                    <a:alpha val="21000"/>
                  </a:srgbClr>
                </a:outerShdw>
              </a:effectLst>
              <a:latin typeface="Wingdings" pitchFamily="2" charset="2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 rot="10800000">
            <a:off x="1194101" y="3431691"/>
            <a:ext cx="3119718" cy="1588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rot="10800000">
            <a:off x="4853493" y="3429002"/>
            <a:ext cx="3119718" cy="1588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 rot="5400000">
            <a:off x="-3289227" y="3289217"/>
            <a:ext cx="6858008" cy="279563"/>
          </a:xfrm>
          <a:prstGeom prst="rect">
            <a:avLst/>
          </a:prstGeom>
          <a:gradFill flip="none" rotWithShape="1">
            <a:gsLst>
              <a:gs pos="0">
                <a:srgbClr val="537093">
                  <a:lumMod val="90000"/>
                  <a:lumOff val="10000"/>
                  <a:alpha val="26000"/>
                </a:srgbClr>
              </a:gs>
              <a:gs pos="99000">
                <a:schemeClr val="accent1">
                  <a:lumMod val="50000"/>
                  <a:alpha val="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08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rgbClr val="25324F">
                <a:lumMod val="65000"/>
              </a:srgbClr>
            </a:gs>
            <a:gs pos="99000">
              <a:schemeClr val="tx2">
                <a:lumMod val="61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5400000">
            <a:off x="-3285594" y="3292850"/>
            <a:ext cx="6850747" cy="279564"/>
          </a:xfrm>
          <a:prstGeom prst="rect">
            <a:avLst/>
          </a:prstGeom>
          <a:solidFill>
            <a:srgbClr val="00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9657"/>
            <a:ext cx="8229600" cy="12917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7543"/>
            <a:ext cx="8229600" cy="4558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-3285597" y="3285588"/>
            <a:ext cx="6850747" cy="279563"/>
          </a:xfrm>
          <a:prstGeom prst="rect">
            <a:avLst/>
          </a:prstGeom>
          <a:gradFill flip="none" rotWithShape="1">
            <a:gsLst>
              <a:gs pos="0">
                <a:srgbClr val="537093">
                  <a:lumMod val="90000"/>
                  <a:lumOff val="10000"/>
                  <a:alpha val="26000"/>
                </a:srgbClr>
              </a:gs>
              <a:gs pos="99000">
                <a:schemeClr val="accent1">
                  <a:lumMod val="50000"/>
                  <a:alpha val="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/>
        </p:nvSpPr>
        <p:spPr>
          <a:xfrm>
            <a:off x="8485146" y="6470561"/>
            <a:ext cx="621432" cy="3874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40DA8F1-82FF-4AAF-914E-EFD8BD5AFF2D}" type="slidenum">
              <a:rPr lang="en-US" sz="1400" smtClean="0">
                <a:solidFill>
                  <a:prstClr val="white"/>
                </a:solidFill>
              </a:rPr>
              <a:pPr algn="r"/>
              <a:t>‹#›</a:t>
            </a:fld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4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ln>
            <a:noFill/>
          </a:ln>
          <a:solidFill>
            <a:srgbClr val="D4C276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SzPct val="120000"/>
        <a:buFont typeface="Arial" pitchFamily="34" charset="0"/>
        <a:buChar char="•"/>
        <a:defRPr sz="3200" kern="1200">
          <a:ln>
            <a:noFill/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Font typeface="Wingdings" pitchFamily="2" charset="2"/>
        <a:buChar char="§"/>
        <a:defRPr sz="2800" kern="1200">
          <a:ln>
            <a:noFill/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Font typeface="Wingdings" pitchFamily="2" charset="2"/>
        <a:buChar char="§"/>
        <a:defRPr sz="2800" kern="1200">
          <a:ln>
            <a:noFill/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Font typeface="Wingdings" pitchFamily="2" charset="2"/>
        <a:buChar char="§"/>
        <a:defRPr sz="2800" kern="1200">
          <a:ln>
            <a:noFill/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Font typeface="Wingdings" pitchFamily="2" charset="2"/>
        <a:buChar char="§"/>
        <a:defRPr sz="2800" kern="1200">
          <a:ln>
            <a:noFill/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com/url?sa=i&amp;rct=j&amp;q=&amp;esrc=s&amp;source=images&amp;cd=&amp;cad=rja&amp;uact=8&amp;ved=0CAcQjRxqFQoTCLidubrgsscCFYyagAodfwkKkA&amp;url=http://farmdocdaily.illinois.edu/2014/08/updated-farmland-values-and-returns-tools-2014.html&amp;ei=QDXTVbj9GYy1ggT_kqiACQ&amp;bvm=bv.99804247,d.eXY&amp;psig=AFQjCNElooaNPMw7AQGKCY9UTDv1eWNMXg&amp;ust=1439991484368527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47056" y="908720"/>
            <a:ext cx="8645424" cy="3240360"/>
          </a:xfrm>
        </p:spPr>
        <p:txBody>
          <a:bodyPr/>
          <a:lstStyle/>
          <a:p>
            <a:r>
              <a:rPr lang="en-US" b="1" dirty="0" smtClean="0"/>
              <a:t>Florida Agriculture Financial Management Conference</a:t>
            </a:r>
            <a:endParaRPr lang="es-CL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59632" y="4581128"/>
            <a:ext cx="6400800" cy="1752600"/>
          </a:xfrm>
        </p:spPr>
        <p:txBody>
          <a:bodyPr/>
          <a:lstStyle/>
          <a:p>
            <a:r>
              <a:rPr lang="en-US" sz="2400" dirty="0" smtClean="0"/>
              <a:t>Dr</a:t>
            </a:r>
            <a:r>
              <a:rPr lang="en-US" sz="2400" dirty="0"/>
              <a:t>. Paul C. Genho</a:t>
            </a:r>
          </a:p>
          <a:p>
            <a:r>
              <a:rPr lang="en-US" sz="2400" dirty="0" smtClean="0"/>
              <a:t>August 2015</a:t>
            </a:r>
            <a:endParaRPr lang="en-US" sz="2400" dirty="0"/>
          </a:p>
          <a:p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92478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0756" y="76200"/>
            <a:ext cx="9154756" cy="990600"/>
          </a:xfrm>
        </p:spPr>
        <p:txBody>
          <a:bodyPr/>
          <a:lstStyle/>
          <a:p>
            <a:r>
              <a:rPr lang="en-US" sz="3800" dirty="0" smtClean="0"/>
              <a:t>World Map in Proportion to Grain Exports</a:t>
            </a:r>
            <a:endParaRPr lang="en-US" sz="3800" dirty="0"/>
          </a:p>
        </p:txBody>
      </p:sp>
      <p:pic>
        <p:nvPicPr>
          <p:cNvPr id="7" name="Picture 5" descr="C:\Users\ukozcel\AppData\Local\Temp\047_cereals_net-exports-ea-cart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32290" y="6416676"/>
            <a:ext cx="835510" cy="365125"/>
          </a:xfrm>
          <a:prstGeom prst="rect">
            <a:avLst/>
          </a:prstGeom>
        </p:spPr>
        <p:txBody>
          <a:bodyPr/>
          <a:lstStyle/>
          <a:p>
            <a:fld id="{4DCA0EBF-BE5A-428E-BA5F-5B0DAA8598D9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9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0756" y="76200"/>
            <a:ext cx="9154756" cy="990600"/>
          </a:xfrm>
        </p:spPr>
        <p:txBody>
          <a:bodyPr/>
          <a:lstStyle/>
          <a:p>
            <a:r>
              <a:rPr lang="en-US" sz="3600" dirty="0" smtClean="0"/>
              <a:t>World Map in Proportion to Undernourishment</a:t>
            </a:r>
            <a:endParaRPr lang="en-US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7269"/>
            <a:ext cx="9144000" cy="585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32290" y="6416676"/>
            <a:ext cx="835510" cy="365125"/>
          </a:xfrm>
          <a:prstGeom prst="rect">
            <a:avLst/>
          </a:prstGeom>
        </p:spPr>
        <p:txBody>
          <a:bodyPr/>
          <a:lstStyle/>
          <a:p>
            <a:fld id="{4DCA0EBF-BE5A-428E-BA5F-5B0DAA8598D9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8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9249" y="2248349"/>
            <a:ext cx="7987553" cy="3877815"/>
          </a:xfrm>
        </p:spPr>
        <p:txBody>
          <a:bodyPr>
            <a:normAutofit/>
          </a:bodyPr>
          <a:lstStyle/>
          <a:p>
            <a:pPr marL="571500" indent="-571500">
              <a:spcAft>
                <a:spcPts val="1800"/>
              </a:spcAft>
            </a:pPr>
            <a:r>
              <a:rPr lang="en-US" sz="3200" dirty="0" smtClean="0"/>
              <a:t>1 billion people go to bed hungry every day</a:t>
            </a:r>
          </a:p>
          <a:p>
            <a:pPr marL="571500" indent="-571500">
              <a:spcAft>
                <a:spcPts val="1800"/>
              </a:spcAft>
            </a:pPr>
            <a:r>
              <a:rPr lang="en-US" dirty="0" smtClean="0"/>
              <a:t>6 million children will die this year from malnutrition</a:t>
            </a:r>
          </a:p>
          <a:p>
            <a:pPr marL="571500" indent="-571500">
              <a:spcAft>
                <a:spcPts val="1800"/>
              </a:spcAft>
            </a:pPr>
            <a:r>
              <a:rPr lang="en-US" sz="3200" dirty="0" smtClean="0"/>
              <a:t>1,000 children will die from malnutrition during this presentation</a:t>
            </a:r>
            <a:endParaRPr lang="en-US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Hunger Around the World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-3289227" y="3289217"/>
            <a:ext cx="6858008" cy="279563"/>
          </a:xfrm>
          <a:prstGeom prst="rect">
            <a:avLst/>
          </a:prstGeom>
          <a:gradFill flip="none" rotWithShape="1">
            <a:gsLst>
              <a:gs pos="0">
                <a:srgbClr val="537093">
                  <a:lumMod val="90000"/>
                  <a:lumOff val="10000"/>
                  <a:alpha val="26000"/>
                </a:srgbClr>
              </a:gs>
              <a:gs pos="99000">
                <a:schemeClr val="accent1">
                  <a:lumMod val="50000"/>
                  <a:alpha val="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25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85801" y="228601"/>
            <a:ext cx="7756525" cy="10541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Population Growth</a:t>
            </a:r>
            <a:endParaRPr lang="en-US" dirty="0">
              <a:latin typeface="+mj-lt"/>
            </a:endParaRPr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3885603"/>
              </p:ext>
            </p:extLst>
          </p:nvPr>
        </p:nvGraphicFramePr>
        <p:xfrm>
          <a:off x="152400" y="1340768"/>
          <a:ext cx="88392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346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spcAft>
                <a:spcPts val="1800"/>
              </a:spcAft>
            </a:pPr>
            <a:r>
              <a:rPr lang="en-US" dirty="0" smtClean="0"/>
              <a:t>80 million people annual world population growth</a:t>
            </a:r>
          </a:p>
          <a:p>
            <a:pPr marL="571500" indent="-571500">
              <a:spcAft>
                <a:spcPts val="1800"/>
              </a:spcAft>
            </a:pPr>
            <a:r>
              <a:rPr lang="en-US" dirty="0" smtClean="0"/>
              <a:t>Annual growth equivalent to population of Germany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Growth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5400000">
            <a:off x="-3289227" y="3289217"/>
            <a:ext cx="6858008" cy="279563"/>
          </a:xfrm>
          <a:prstGeom prst="rect">
            <a:avLst/>
          </a:prstGeom>
          <a:gradFill flip="none" rotWithShape="1">
            <a:gsLst>
              <a:gs pos="0">
                <a:srgbClr val="537093">
                  <a:lumMod val="90000"/>
                  <a:lumOff val="10000"/>
                  <a:alpha val="26000"/>
                </a:srgbClr>
              </a:gs>
              <a:gs pos="99000">
                <a:schemeClr val="accent1">
                  <a:lumMod val="50000"/>
                  <a:alpha val="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99249" y="1700808"/>
            <a:ext cx="7745505" cy="4586063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 smtClean="0"/>
              <a:t>The UN-FAO estimates that the world will need 70% more food by 2050</a:t>
            </a:r>
          </a:p>
          <a:p>
            <a:pPr>
              <a:spcAft>
                <a:spcPts val="1800"/>
              </a:spcAft>
            </a:pPr>
            <a:r>
              <a:rPr lang="en-US" dirty="0"/>
              <a:t>I</a:t>
            </a:r>
            <a:r>
              <a:rPr lang="en-US" dirty="0" smtClean="0"/>
              <a:t>t will be, to a great degree, supplied by the Western Hemisphere, in particular the U.S.</a:t>
            </a:r>
          </a:p>
          <a:p>
            <a:pPr marL="0" indent="0">
              <a:spcAft>
                <a:spcPts val="1800"/>
              </a:spcAft>
              <a:buNone/>
            </a:pP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 rot="5400000">
            <a:off x="-3289227" y="3289217"/>
            <a:ext cx="6858008" cy="279563"/>
          </a:xfrm>
          <a:prstGeom prst="rect">
            <a:avLst/>
          </a:prstGeom>
          <a:gradFill flip="none" rotWithShape="1">
            <a:gsLst>
              <a:gs pos="0">
                <a:srgbClr val="537093">
                  <a:lumMod val="90000"/>
                  <a:lumOff val="10000"/>
                  <a:alpha val="26000"/>
                </a:srgbClr>
              </a:gs>
              <a:gs pos="99000">
                <a:schemeClr val="accent1">
                  <a:lumMod val="50000"/>
                  <a:alpha val="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99792" y="558871"/>
            <a:ext cx="42418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D4C2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Growing Demand</a:t>
            </a:r>
            <a:endParaRPr lang="en-US" sz="4400" dirty="0">
              <a:solidFill>
                <a:srgbClr val="D4C2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42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9249" y="1556792"/>
            <a:ext cx="7987553" cy="4824535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 smtClean="0"/>
              <a:t>“IT IS sadly appropriate that Mohamad Bouazizi, the Tunisian whose self-immolation triggered the first protest of the Arab </a:t>
            </a:r>
            <a:r>
              <a:rPr lang="en-US" dirty="0"/>
              <a:t>s</a:t>
            </a:r>
            <a:r>
              <a:rPr lang="en-US" dirty="0" smtClean="0"/>
              <a:t>pring, should have been a street vendor, selling food. From the start, </a:t>
            </a:r>
            <a:r>
              <a:rPr lang="en-US" dirty="0" smtClean="0">
                <a:solidFill>
                  <a:srgbClr val="00FFFF"/>
                </a:solidFill>
              </a:rPr>
              <a:t>food has played a bigger role in the upheavals than most people realize.</a:t>
            </a:r>
            <a:r>
              <a:rPr lang="en-US" dirty="0" smtClean="0"/>
              <a:t> Now, the Arab spring is making food problems worse.”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dirty="0" smtClean="0"/>
              <a:t>                                         </a:t>
            </a:r>
            <a:r>
              <a:rPr lang="en-US" sz="3200" i="1" dirty="0" smtClean="0">
                <a:solidFill>
                  <a:srgbClr val="D4C276"/>
                </a:solidFill>
              </a:rPr>
              <a:t>The Economist</a:t>
            </a:r>
            <a:endParaRPr lang="en-US" sz="3200" i="1" dirty="0">
              <a:solidFill>
                <a:srgbClr val="D4C276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Geo-Political Influence of Food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-3289227" y="3289217"/>
            <a:ext cx="6858008" cy="279563"/>
          </a:xfrm>
          <a:prstGeom prst="rect">
            <a:avLst/>
          </a:prstGeom>
          <a:gradFill flip="none" rotWithShape="1">
            <a:gsLst>
              <a:gs pos="0">
                <a:srgbClr val="537093">
                  <a:lumMod val="90000"/>
                  <a:lumOff val="10000"/>
                  <a:alpha val="26000"/>
                </a:srgbClr>
              </a:gs>
              <a:gs pos="99000">
                <a:schemeClr val="accent1">
                  <a:lumMod val="50000"/>
                  <a:alpha val="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25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9249" y="1700809"/>
            <a:ext cx="7745505" cy="4425356"/>
          </a:xfrm>
        </p:spPr>
        <p:txBody>
          <a:bodyPr/>
          <a:lstStyle/>
          <a:p>
            <a:pPr marL="571500" indent="-571500"/>
            <a:r>
              <a:rPr lang="en-US" dirty="0" smtClean="0">
                <a:solidFill>
                  <a:srgbClr val="66FFFF"/>
                </a:solidFill>
              </a:rPr>
              <a:t>Oil is King</a:t>
            </a:r>
          </a:p>
          <a:p>
            <a:pPr marL="914400" lvl="1" indent="-342900">
              <a:spcAft>
                <a:spcPts val="1800"/>
              </a:spcAft>
            </a:pPr>
            <a:r>
              <a:rPr lang="en-US" dirty="0" smtClean="0"/>
              <a:t>Energy prices affect all commodities</a:t>
            </a:r>
          </a:p>
          <a:p>
            <a:pPr marL="571500" indent="-571500">
              <a:spcAft>
                <a:spcPts val="1800"/>
              </a:spcAft>
            </a:pPr>
            <a:r>
              <a:rPr lang="en-US" dirty="0" smtClean="0">
                <a:solidFill>
                  <a:srgbClr val="66FFFF"/>
                </a:solidFill>
              </a:rPr>
              <a:t>Corn is Queen</a:t>
            </a:r>
          </a:p>
          <a:p>
            <a:pPr marL="914400" lvl="1" indent="-342900">
              <a:spcAft>
                <a:spcPts val="1800"/>
              </a:spcAft>
            </a:pPr>
            <a:r>
              <a:rPr lang="en-US" dirty="0" smtClean="0"/>
              <a:t>All food commodities follow corn</a:t>
            </a:r>
          </a:p>
          <a:p>
            <a:pPr marL="571500" indent="-571500"/>
            <a:r>
              <a:rPr lang="en-US" dirty="0" smtClean="0">
                <a:solidFill>
                  <a:srgbClr val="66FFFF"/>
                </a:solidFill>
              </a:rPr>
              <a:t>Gold is the Joker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 of Commodity Prices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-3289227" y="3289217"/>
            <a:ext cx="6858008" cy="279563"/>
          </a:xfrm>
          <a:prstGeom prst="rect">
            <a:avLst/>
          </a:prstGeom>
          <a:gradFill flip="none" rotWithShape="1">
            <a:gsLst>
              <a:gs pos="0">
                <a:srgbClr val="537093">
                  <a:lumMod val="90000"/>
                  <a:lumOff val="10000"/>
                  <a:alpha val="26000"/>
                </a:srgbClr>
              </a:gs>
              <a:gs pos="99000">
                <a:schemeClr val="accent1">
                  <a:lumMod val="50000"/>
                  <a:alpha val="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25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423"/>
            <a:ext cx="8229600" cy="1143000"/>
          </a:xfrm>
        </p:spPr>
        <p:txBody>
          <a:bodyPr/>
          <a:lstStyle/>
          <a:p>
            <a:r>
              <a:rPr lang="en-US" dirty="0" smtClean="0"/>
              <a:t>Food/Oil Correlation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5791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66FFFF"/>
                </a:solidFill>
              </a:rPr>
              <a:t>Oil is King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-3289227" y="3289217"/>
            <a:ext cx="6858008" cy="279563"/>
          </a:xfrm>
          <a:prstGeom prst="rect">
            <a:avLst/>
          </a:prstGeom>
          <a:gradFill flip="none" rotWithShape="1">
            <a:gsLst>
              <a:gs pos="0">
                <a:srgbClr val="537093">
                  <a:lumMod val="90000"/>
                  <a:lumOff val="10000"/>
                  <a:alpha val="26000"/>
                </a:srgbClr>
              </a:gs>
              <a:gs pos="99000">
                <a:schemeClr val="accent1">
                  <a:lumMod val="50000"/>
                  <a:alpha val="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5" y="990600"/>
            <a:ext cx="6869289" cy="503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6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3869" y="76200"/>
            <a:ext cx="7756263" cy="1054251"/>
          </a:xfrm>
        </p:spPr>
        <p:txBody>
          <a:bodyPr/>
          <a:lstStyle/>
          <a:p>
            <a:r>
              <a:rPr lang="en-US" dirty="0" smtClean="0"/>
              <a:t>Food Prices and Instability</a:t>
            </a:r>
            <a:endParaRPr lang="en-US" dirty="0"/>
          </a:p>
        </p:txBody>
      </p:sp>
      <p:pic>
        <p:nvPicPr>
          <p:cNvPr id="6" name="Picture 5" descr="1108.2455v1.pdf (application/pdf Object) - Mozilla Firefox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0" t="21130" r="13608" b="9317"/>
          <a:stretch/>
        </p:blipFill>
        <p:spPr>
          <a:xfrm>
            <a:off x="2" y="1144941"/>
            <a:ext cx="9143999" cy="571305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533400" cy="365125"/>
          </a:xfrm>
          <a:prstGeom prst="rect">
            <a:avLst/>
          </a:prstGeom>
        </p:spPr>
        <p:txBody>
          <a:bodyPr/>
          <a:lstStyle/>
          <a:p>
            <a:fld id="{4DCA0EBF-BE5A-428E-BA5F-5B0DAA8598D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16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 of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Font typeface="+mj-lt"/>
              <a:buAutoNum type="arabicPeriod"/>
            </a:pPr>
            <a:endParaRPr lang="en-US" dirty="0" smtClean="0"/>
          </a:p>
          <a:p>
            <a:pPr marL="574675" indent="-574675" algn="just">
              <a:spcAft>
                <a:spcPts val="2400"/>
              </a:spcAft>
              <a:buFont typeface="+mj-lt"/>
              <a:buAutoNum type="arabicPeriod"/>
            </a:pPr>
            <a:r>
              <a:rPr lang="en-US" dirty="0" smtClean="0"/>
              <a:t>Long-Term Projection for US Agriculture </a:t>
            </a:r>
          </a:p>
          <a:p>
            <a:pPr marL="574675" indent="-574675">
              <a:spcAft>
                <a:spcPts val="2400"/>
              </a:spcAft>
              <a:buFont typeface="+mj-lt"/>
              <a:buAutoNum type="arabicPeriod"/>
            </a:pPr>
            <a:r>
              <a:rPr lang="en-US" dirty="0" smtClean="0"/>
              <a:t>Methodology for Risk-Return Analysis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7488" y="304800"/>
            <a:ext cx="8697913" cy="1319213"/>
          </a:xfrm>
        </p:spPr>
        <p:txBody>
          <a:bodyPr/>
          <a:lstStyle/>
          <a:p>
            <a:r>
              <a:rPr lang="en-US" sz="4800" dirty="0" smtClean="0">
                <a:latin typeface="Calibri" pitchFamily="34" charset="0"/>
              </a:rPr>
              <a:t>Factors that Aggravate the Issue</a:t>
            </a:r>
            <a:endParaRPr lang="en-US" sz="4800" i="1" dirty="0">
              <a:latin typeface="Calibri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56419809"/>
              </p:ext>
            </p:extLst>
          </p:nvPr>
        </p:nvGraphicFramePr>
        <p:xfrm>
          <a:off x="1295400" y="1752600"/>
          <a:ext cx="64770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93691" l="1000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399" y="2667000"/>
            <a:ext cx="42066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 rot="5400000">
            <a:off x="-3289227" y="3289217"/>
            <a:ext cx="6858008" cy="279563"/>
          </a:xfrm>
          <a:prstGeom prst="rect">
            <a:avLst/>
          </a:prstGeom>
          <a:gradFill flip="none" rotWithShape="1">
            <a:gsLst>
              <a:gs pos="0">
                <a:srgbClr val="537093">
                  <a:lumMod val="90000"/>
                  <a:lumOff val="10000"/>
                  <a:alpha val="26000"/>
                </a:srgbClr>
              </a:gs>
              <a:gs pos="99000">
                <a:schemeClr val="accent1">
                  <a:lumMod val="50000"/>
                  <a:alpha val="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87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" y="0"/>
            <a:ext cx="9007475" cy="914400"/>
          </a:xfrm>
        </p:spPr>
        <p:txBody>
          <a:bodyPr/>
          <a:lstStyle/>
          <a:p>
            <a:r>
              <a:rPr lang="en-US" sz="3600" dirty="0" smtClean="0">
                <a:latin typeface="Calibri" pitchFamily="34" charset="0"/>
              </a:rPr>
              <a:t>Expenditure of Consumptive Income for Food</a:t>
            </a:r>
            <a:endParaRPr lang="en-US" sz="3600" dirty="0">
              <a:latin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425655"/>
              </p:ext>
            </p:extLst>
          </p:nvPr>
        </p:nvGraphicFramePr>
        <p:xfrm>
          <a:off x="2743200" y="838200"/>
          <a:ext cx="3657602" cy="5127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30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2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Country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Food, % of income</a:t>
                      </a:r>
                      <a:endParaRPr lang="en-US" sz="19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Food, cost per capita</a:t>
                      </a:r>
                      <a:endParaRPr lang="en-US" sz="1900" b="0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0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United States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6.4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$2,087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Germany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11.0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$2,425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China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22.3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$338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Brazil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24.8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$1,641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India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27.7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$223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Russia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29.0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$1,561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Tunisia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35.6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$862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Egypt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38.0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$842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Morocco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40.5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$777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Jordan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40.6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$1,183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Ukraine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41.7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$770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Pakistan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41.9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$320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Algeria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43.7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$674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Azerbaijan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45.3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$1,028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Cameroon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46.9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$369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752602" y="6324600"/>
            <a:ext cx="4047775" cy="40011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FF99CC"/>
                </a:solidFill>
                <a:latin typeface="Calibri" pitchFamily="34" charset="0"/>
                <a:cs typeface="Arial" pitchFamily="34" charset="0"/>
              </a:rPr>
              <a:t>* Pink denotes significant civil unrest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2600" y="6324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i="1" dirty="0" smtClean="0">
                <a:solidFill>
                  <a:srgbClr val="02EEEE"/>
                </a:solidFill>
                <a:latin typeface="Calibri" pitchFamily="34" charset="0"/>
                <a:ea typeface="+mj-ea"/>
                <a:cs typeface="Arial" pitchFamily="34" charset="0"/>
              </a:rPr>
              <a:t>USDA ERS 2010</a:t>
            </a:r>
            <a:endParaRPr lang="en-US" i="1" dirty="0">
              <a:solidFill>
                <a:srgbClr val="02EEEE"/>
              </a:solidFill>
              <a:latin typeface="Calibri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5400000">
            <a:off x="-3289227" y="3289217"/>
            <a:ext cx="6858008" cy="279563"/>
          </a:xfrm>
          <a:prstGeom prst="rect">
            <a:avLst/>
          </a:prstGeom>
          <a:gradFill flip="none" rotWithShape="1">
            <a:gsLst>
              <a:gs pos="0">
                <a:srgbClr val="537093">
                  <a:lumMod val="90000"/>
                  <a:lumOff val="10000"/>
                  <a:alpha val="26000"/>
                </a:srgbClr>
              </a:gs>
              <a:gs pos="99000">
                <a:schemeClr val="accent1">
                  <a:lumMod val="50000"/>
                  <a:alpha val="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7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27" y="304800"/>
            <a:ext cx="7756263" cy="1319607"/>
          </a:xfrm>
        </p:spPr>
        <p:txBody>
          <a:bodyPr/>
          <a:lstStyle/>
          <a:p>
            <a:r>
              <a:rPr lang="en-US" dirty="0" smtClean="0"/>
              <a:t>Food Prices and Instability</a:t>
            </a:r>
            <a:br>
              <a:rPr lang="en-US" dirty="0" smtClean="0"/>
            </a:br>
            <a:r>
              <a:rPr lang="en-US" sz="3600" i="1" dirty="0" smtClean="0"/>
              <a:t>Arab Spring</a:t>
            </a:r>
            <a:endParaRPr lang="en-US" sz="3600" i="1" dirty="0"/>
          </a:p>
        </p:txBody>
      </p:sp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3" y="1772816"/>
            <a:ext cx="8968594" cy="474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5400000">
            <a:off x="-3289227" y="3289217"/>
            <a:ext cx="6858008" cy="279563"/>
          </a:xfrm>
          <a:prstGeom prst="rect">
            <a:avLst/>
          </a:prstGeom>
          <a:gradFill flip="none" rotWithShape="1">
            <a:gsLst>
              <a:gs pos="0">
                <a:srgbClr val="537093">
                  <a:lumMod val="90000"/>
                  <a:lumOff val="10000"/>
                  <a:alpha val="26000"/>
                </a:srgbClr>
              </a:gs>
              <a:gs pos="99000">
                <a:schemeClr val="accent1">
                  <a:lumMod val="50000"/>
                  <a:alpha val="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63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61"/>
            <a:ext cx="8229600" cy="871867"/>
          </a:xfrm>
        </p:spPr>
        <p:txBody>
          <a:bodyPr>
            <a:normAutofit/>
          </a:bodyPr>
          <a:lstStyle/>
          <a:p>
            <a:r>
              <a:rPr lang="en-US" dirty="0" smtClean="0"/>
              <a:t>Corn Production by Country</a:t>
            </a:r>
            <a:endParaRPr lang="en-US" dirty="0"/>
          </a:p>
        </p:txBody>
      </p:sp>
      <p:pic>
        <p:nvPicPr>
          <p:cNvPr id="1026" name="Picture 2" descr="C:\Users\pgenho\Pictures\Corn-World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270" y="1052736"/>
            <a:ext cx="4652826" cy="557784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662613" y="3284538"/>
            <a:ext cx="3095879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Corn </a:t>
            </a:r>
            <a:r>
              <a:rPr lang="en-US" sz="2800" dirty="0" smtClean="0">
                <a:solidFill>
                  <a:schemeClr val="bg1"/>
                </a:solidFill>
              </a:rPr>
              <a:t>Yields 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US 172 bu./ac.  China 93 bu./ac.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63"/>
            <a:ext cx="8229600" cy="15178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 descr="C:\Users\pgenho\Pictures\cornwar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69755" cy="676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Rising Middle Class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6165304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Brookings Institution, 2011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" y="2996953"/>
            <a:ext cx="9144082" cy="269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47074" y="1484784"/>
            <a:ext cx="62498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Size of the Middle Class, 2009-2030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(millions of people and global share)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7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7" y="1981200"/>
            <a:ext cx="8496944" cy="4381053"/>
          </a:xfrm>
        </p:spPr>
        <p:txBody>
          <a:bodyPr>
            <a:normAutofit/>
          </a:bodyPr>
          <a:lstStyle/>
          <a:p>
            <a:pPr marL="571500" indent="-571500">
              <a:spcAft>
                <a:spcPts val="600"/>
              </a:spcAft>
            </a:pPr>
            <a:r>
              <a:rPr lang="en-US" dirty="0" smtClean="0"/>
              <a:t>Growing middle class demands “better” diets</a:t>
            </a:r>
          </a:p>
          <a:p>
            <a:pPr marL="914400" lvl="1" indent="-342900">
              <a:spcAft>
                <a:spcPts val="600"/>
              </a:spcAft>
            </a:pPr>
            <a:r>
              <a:rPr lang="en-US" dirty="0" smtClean="0"/>
              <a:t>China, India, Mexico, Brazil, etc.</a:t>
            </a:r>
          </a:p>
          <a:p>
            <a:pPr marL="914400" lvl="1" indent="-342900">
              <a:spcAft>
                <a:spcPts val="1800"/>
              </a:spcAft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Meats, Dairy, Nuts</a:t>
            </a:r>
          </a:p>
          <a:p>
            <a:pPr marL="571500" indent="-571500">
              <a:spcAft>
                <a:spcPts val="1800"/>
              </a:spcAft>
            </a:pPr>
            <a:r>
              <a:rPr lang="en-US" dirty="0" smtClean="0"/>
              <a:t>Result:  Greater demand and higher prices for commodities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232290" y="6416676"/>
            <a:ext cx="835510" cy="365125"/>
          </a:xfrm>
          <a:prstGeom prst="rect">
            <a:avLst/>
          </a:prstGeom>
        </p:spPr>
        <p:txBody>
          <a:bodyPr/>
          <a:lstStyle/>
          <a:p>
            <a:fld id="{4DCA0EBF-BE5A-428E-BA5F-5B0DAA8598D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/>
              <a:t>A</a:t>
            </a:r>
            <a:r>
              <a:rPr lang="en-US" dirty="0" smtClean="0"/>
              <a:t>bout Beef?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5400000">
            <a:off x="-3289227" y="3289217"/>
            <a:ext cx="6858008" cy="279563"/>
          </a:xfrm>
          <a:prstGeom prst="rect">
            <a:avLst/>
          </a:prstGeom>
          <a:gradFill flip="none" rotWithShape="1">
            <a:gsLst>
              <a:gs pos="0">
                <a:srgbClr val="537093">
                  <a:lumMod val="90000"/>
                  <a:lumOff val="10000"/>
                  <a:alpha val="26000"/>
                </a:srgbClr>
              </a:gs>
              <a:gs pos="99000">
                <a:schemeClr val="accent1">
                  <a:lumMod val="50000"/>
                  <a:alpha val="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1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342569"/>
          </a:xfrm>
        </p:spPr>
        <p:txBody>
          <a:bodyPr/>
          <a:lstStyle/>
          <a:p>
            <a:r>
              <a:rPr lang="en-US" dirty="0" smtClean="0"/>
              <a:t>Investing in </a:t>
            </a:r>
            <a:r>
              <a:rPr lang="en-US" dirty="0" err="1" smtClean="0"/>
              <a:t>Agri</a:t>
            </a:r>
            <a:r>
              <a:rPr lang="en-US" dirty="0" smtClean="0"/>
              <a:t> Land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29" y="1124744"/>
            <a:ext cx="6525543" cy="26691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03058"/>
            <a:ext cx="5328592" cy="29549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56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Return vs. Volatility </a:t>
            </a:r>
            <a:br>
              <a:rPr lang="en-US" dirty="0" smtClean="0"/>
            </a:br>
            <a:r>
              <a:rPr lang="en-US" sz="2800" dirty="0" smtClean="0"/>
              <a:t>(1970 – 2012)</a:t>
            </a:r>
            <a:endParaRPr lang="es-CL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556792"/>
            <a:ext cx="840105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411760" y="2132856"/>
            <a:ext cx="1512168" cy="648072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7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9657"/>
            <a:ext cx="8229600" cy="1291771"/>
          </a:xfrm>
        </p:spPr>
        <p:txBody>
          <a:bodyPr>
            <a:normAutofit/>
          </a:bodyPr>
          <a:lstStyle/>
          <a:p>
            <a:r>
              <a:rPr lang="en-US" dirty="0"/>
              <a:t>Hurdle </a:t>
            </a:r>
            <a:r>
              <a:rPr lang="en-US" dirty="0" smtClean="0"/>
              <a:t>Rate Model</a:t>
            </a:r>
            <a:endParaRPr lang="en-US" dirty="0"/>
          </a:p>
        </p:txBody>
      </p:sp>
      <p:sp>
        <p:nvSpPr>
          <p:cNvPr id="355331" name="Text Box 3"/>
          <p:cNvSpPr txBox="1">
            <a:spLocks noChangeArrowheads="1"/>
          </p:cNvSpPr>
          <p:nvPr/>
        </p:nvSpPr>
        <p:spPr bwMode="auto">
          <a:xfrm>
            <a:off x="595400" y="1878725"/>
            <a:ext cx="795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DDD0A1"/>
                </a:solidFill>
                <a:latin typeface="Times New Roman" charset="0"/>
              </a:rPr>
              <a:t>Hurdle Rate = Risk Free Rate + Project Risk Premium  </a:t>
            </a:r>
          </a:p>
        </p:txBody>
      </p:sp>
      <p:sp>
        <p:nvSpPr>
          <p:cNvPr id="355332" name="Text Box 4"/>
          <p:cNvSpPr txBox="1">
            <a:spLocks noChangeArrowheads="1"/>
          </p:cNvSpPr>
          <p:nvPr/>
        </p:nvSpPr>
        <p:spPr bwMode="auto">
          <a:xfrm>
            <a:off x="698683" y="4008547"/>
            <a:ext cx="3009221" cy="769441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10-year Treasury Yield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charset="0"/>
              </a:rPr>
              <a:t>(5%)</a:t>
            </a:r>
            <a:endParaRPr lang="en-US" sz="20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4685875" y="4028871"/>
            <a:ext cx="3240360" cy="1200329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Weighted Land and Operational </a:t>
            </a:r>
            <a:r>
              <a:rPr lang="en-US" sz="2400" dirty="0" smtClean="0">
                <a:solidFill>
                  <a:schemeClr val="bg1"/>
                </a:solidFill>
                <a:latin typeface="Times New Roman" charset="0"/>
              </a:rPr>
              <a:t>Risk as determined by variances </a:t>
            </a:r>
            <a:endParaRPr lang="en-US" sz="24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55336" name="Line 8"/>
          <p:cNvSpPr>
            <a:spLocks noChangeShapeType="1"/>
          </p:cNvSpPr>
          <p:nvPr/>
        </p:nvSpPr>
        <p:spPr bwMode="auto">
          <a:xfrm flipH="1">
            <a:off x="2174560" y="2515701"/>
            <a:ext cx="707855" cy="1443545"/>
          </a:xfrm>
          <a:prstGeom prst="line">
            <a:avLst/>
          </a:prstGeom>
          <a:noFill/>
          <a:ln w="50800">
            <a:solidFill>
              <a:srgbClr val="D4C27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5337" name="Line 9"/>
          <p:cNvSpPr>
            <a:spLocks noChangeShapeType="1"/>
          </p:cNvSpPr>
          <p:nvPr/>
        </p:nvSpPr>
        <p:spPr bwMode="auto">
          <a:xfrm>
            <a:off x="5652121" y="2515699"/>
            <a:ext cx="648072" cy="1434295"/>
          </a:xfrm>
          <a:prstGeom prst="line">
            <a:avLst/>
          </a:prstGeom>
          <a:noFill/>
          <a:ln w="50800">
            <a:solidFill>
              <a:srgbClr val="D4C27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38" name="Line 10"/>
          <p:cNvSpPr>
            <a:spLocks noChangeShapeType="1"/>
          </p:cNvSpPr>
          <p:nvPr/>
        </p:nvSpPr>
        <p:spPr bwMode="auto">
          <a:xfrm>
            <a:off x="6222232" y="2945525"/>
            <a:ext cx="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61"/>
            <a:ext cx="8229600" cy="1519939"/>
          </a:xfrm>
        </p:spPr>
        <p:txBody>
          <a:bodyPr>
            <a:normAutofit/>
          </a:bodyPr>
          <a:lstStyle/>
          <a:p>
            <a:r>
              <a:rPr lang="en-US" dirty="0" smtClean="0"/>
              <a:t>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1059"/>
            <a:ext cx="8229600" cy="4756293"/>
          </a:xfrm>
        </p:spPr>
        <p:txBody>
          <a:bodyPr>
            <a:normAutofit/>
          </a:bodyPr>
          <a:lstStyle/>
          <a:p>
            <a:r>
              <a:rPr lang="en-US" dirty="0" smtClean="0"/>
              <a:t>Western Hemisphere, and US in particular is,  and will be, the food Basket of the 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Glossary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3026"/>
            <a:ext cx="8229600" cy="511633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Hurdle Rate = minimum </a:t>
            </a:r>
            <a:r>
              <a:rPr lang="en-US" sz="2800" b="1" dirty="0" smtClean="0"/>
              <a:t>ROI</a:t>
            </a:r>
            <a:r>
              <a:rPr lang="en-US" sz="2800" dirty="0" smtClean="0"/>
              <a:t> that a company expects to earn when investing 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Risk </a:t>
            </a:r>
            <a:r>
              <a:rPr lang="en-US" sz="2800" dirty="0"/>
              <a:t>Free Rate = Rate of return with zero risk. (10-year Treasury) Typically ~ </a:t>
            </a:r>
            <a:r>
              <a:rPr lang="en-US" sz="2800" dirty="0" smtClean="0"/>
              <a:t>5%</a:t>
            </a:r>
            <a:endParaRPr lang="en-US" sz="2800" dirty="0"/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Risk </a:t>
            </a:r>
            <a:r>
              <a:rPr lang="en-US" sz="2800" dirty="0" err="1"/>
              <a:t>Premia</a:t>
            </a:r>
            <a:r>
              <a:rPr lang="en-US" sz="2800" dirty="0"/>
              <a:t> = The rate of return above the </a:t>
            </a:r>
            <a:r>
              <a:rPr lang="en-US" sz="2800" dirty="0" smtClean="0"/>
              <a:t>risk-free </a:t>
            </a:r>
            <a:r>
              <a:rPr lang="en-US" sz="2800" dirty="0"/>
              <a:t>rate </a:t>
            </a:r>
            <a:r>
              <a:rPr lang="en-US" sz="2800" dirty="0" smtClean="0"/>
              <a:t>(5%). </a:t>
            </a:r>
            <a:r>
              <a:rPr lang="en-US" sz="2800" dirty="0"/>
              <a:t>For example: S&amp;P typically returns 11% and </a:t>
            </a:r>
            <a:r>
              <a:rPr lang="en-US" sz="2800" dirty="0" smtClean="0"/>
              <a:t>risk-free </a:t>
            </a:r>
            <a:r>
              <a:rPr lang="en-US" sz="2800" dirty="0"/>
              <a:t>rate is typically 5%. Then 11% - 5% = 6%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Sharpe Ratio = Methodology for analyzing </a:t>
            </a:r>
            <a:r>
              <a:rPr lang="en-US" sz="2800" dirty="0" smtClean="0"/>
              <a:t>risk-return </a:t>
            </a:r>
            <a:r>
              <a:rPr lang="en-US" sz="2800" dirty="0"/>
              <a:t>ratio (0.4)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9"/>
            <a:ext cx="8496944" cy="46805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The total Risk/Return ratio of an agricultural operation depends upon proportions of the investment in land and operations</a:t>
            </a:r>
          </a:p>
          <a:p>
            <a:pPr marL="400050" lvl="1" indent="0" algn="ctr">
              <a:buNone/>
            </a:pPr>
            <a:endParaRPr lang="en-US" sz="3200" dirty="0" smtClean="0"/>
          </a:p>
          <a:p>
            <a:pPr marL="800100" lvl="2" indent="0" algn="ctr">
              <a:buNone/>
            </a:pP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384409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Four </a:t>
            </a:r>
            <a:r>
              <a:rPr lang="en-US" dirty="0"/>
              <a:t>S</a:t>
            </a:r>
            <a:r>
              <a:rPr lang="en-US" dirty="0" smtClean="0"/>
              <a:t>egments </a:t>
            </a:r>
            <a:r>
              <a:rPr lang="en-US" dirty="0"/>
              <a:t>of A</a:t>
            </a:r>
            <a:r>
              <a:rPr lang="en-US" dirty="0" smtClean="0"/>
              <a:t>griculture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09361" y="4201767"/>
            <a:ext cx="2871056" cy="4205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/>
              <a:t>Permanent Plantings</a:t>
            </a:r>
            <a:endParaRPr lang="en-US" sz="24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29" y="4611507"/>
            <a:ext cx="2932720" cy="19355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95289"/>
            <a:ext cx="3977826" cy="198649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50" y="4581128"/>
            <a:ext cx="2932423" cy="195494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80284" y="1433625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Ranching</a:t>
            </a:r>
            <a:endParaRPr lang="es-CL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01238" y="4160615"/>
            <a:ext cx="15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Row Crops</a:t>
            </a:r>
            <a:endParaRPr lang="es-CL" sz="2400" dirty="0">
              <a:solidFill>
                <a:schemeClr val="bg1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87" y="1881961"/>
            <a:ext cx="3086549" cy="199982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947555" y="1412776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Leases</a:t>
            </a:r>
            <a:endParaRPr lang="es-C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2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8861"/>
            <a:ext cx="8229600" cy="1951987"/>
          </a:xfrm>
        </p:spPr>
        <p:txBody>
          <a:bodyPr>
            <a:normAutofit/>
          </a:bodyPr>
          <a:lstStyle/>
          <a:p>
            <a:r>
              <a:rPr lang="en-US" dirty="0"/>
              <a:t>Percent of Investment in Land &amp;</a:t>
            </a:r>
            <a:br>
              <a:rPr lang="en-US" dirty="0"/>
            </a:br>
            <a:r>
              <a:rPr lang="en-US" dirty="0" smtClean="0"/>
              <a:t>Operational Assets</a:t>
            </a:r>
            <a:endParaRPr lang="en-US" dirty="0"/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6056" y="2345432"/>
            <a:ext cx="6906344" cy="3315816"/>
          </a:xfrm>
        </p:spPr>
        <p:txBody>
          <a:bodyPr/>
          <a:lstStyle/>
          <a:p>
            <a:pPr>
              <a:buFontTx/>
              <a:buNone/>
            </a:pPr>
            <a:r>
              <a:rPr lang="en-US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Operation Type             </a:t>
            </a:r>
            <a:r>
              <a:rPr lang="en-US" u="sng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% </a:t>
            </a:r>
            <a:r>
              <a:rPr lang="en-US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Land       % Op</a:t>
            </a:r>
            <a:r>
              <a:rPr lang="en-US" u="sng" dirty="0"/>
              <a:t>      </a:t>
            </a:r>
            <a:endParaRPr lang="en-US" dirty="0"/>
          </a:p>
          <a:p>
            <a:pPr>
              <a:buFontTx/>
              <a:buNone/>
            </a:pPr>
            <a:endParaRPr lang="en-US" sz="1600" dirty="0"/>
          </a:p>
          <a:p>
            <a:pPr>
              <a:buFontTx/>
              <a:buNone/>
            </a:pPr>
            <a:r>
              <a:rPr lang="en-US" dirty="0"/>
              <a:t>Lease 			</a:t>
            </a:r>
            <a:r>
              <a:rPr lang="en-US" dirty="0" smtClean="0"/>
              <a:t>  90</a:t>
            </a:r>
            <a:r>
              <a:rPr lang="en-US" dirty="0"/>
              <a:t>%		 10%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FFFF00"/>
                </a:solidFill>
              </a:rPr>
              <a:t>Cattle			</a:t>
            </a:r>
            <a:r>
              <a:rPr lang="en-US" dirty="0" smtClean="0">
                <a:solidFill>
                  <a:srgbClr val="FFFF00"/>
                </a:solidFill>
              </a:rPr>
              <a:t>  85</a:t>
            </a:r>
            <a:r>
              <a:rPr lang="en-US" dirty="0">
                <a:solidFill>
                  <a:srgbClr val="FFFF00"/>
                </a:solidFill>
              </a:rPr>
              <a:t>%    	 15%</a:t>
            </a:r>
          </a:p>
          <a:p>
            <a:pPr>
              <a:buFontTx/>
              <a:buNone/>
            </a:pPr>
            <a:r>
              <a:rPr lang="en-US" dirty="0"/>
              <a:t>Row Crops			</a:t>
            </a:r>
            <a:r>
              <a:rPr lang="en-US" dirty="0" smtClean="0"/>
              <a:t>  60</a:t>
            </a:r>
            <a:r>
              <a:rPr lang="en-US" dirty="0"/>
              <a:t>%		 40%</a:t>
            </a:r>
          </a:p>
          <a:p>
            <a:pPr>
              <a:buFontTx/>
              <a:buNone/>
            </a:pPr>
            <a:r>
              <a:rPr lang="en-US" dirty="0"/>
              <a:t>Permanent Plantings 	</a:t>
            </a:r>
            <a:r>
              <a:rPr lang="en-US" dirty="0" smtClean="0"/>
              <a:t>  50</a:t>
            </a:r>
            <a:r>
              <a:rPr lang="en-US" dirty="0"/>
              <a:t>%		 50%</a:t>
            </a:r>
          </a:p>
        </p:txBody>
      </p:sp>
    </p:spTree>
    <p:extLst>
      <p:ext uri="{BB962C8B-B14F-4D97-AF65-F5344CB8AC3E}">
        <p14:creationId xmlns:p14="http://schemas.microsoft.com/office/powerpoint/2010/main" val="199682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98" y="108862"/>
            <a:ext cx="8229600" cy="1342569"/>
          </a:xfrm>
        </p:spPr>
        <p:txBody>
          <a:bodyPr/>
          <a:lstStyle/>
          <a:p>
            <a:r>
              <a:rPr lang="en-US" dirty="0" err="1" smtClean="0"/>
              <a:t>Agri</a:t>
            </a:r>
            <a:r>
              <a:rPr lang="en-US" dirty="0" smtClean="0"/>
              <a:t> Land Appreciation</a:t>
            </a:r>
            <a:endParaRPr lang="en-US" dirty="0"/>
          </a:p>
        </p:txBody>
      </p:sp>
      <p:pic>
        <p:nvPicPr>
          <p:cNvPr id="59394" name="Picture 2" descr="http://farmdocdaily.illinois.edu/2014/08/15/figure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277" y="1340768"/>
            <a:ext cx="8476442" cy="54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Agri</a:t>
            </a:r>
            <a:r>
              <a:rPr lang="en-US" dirty="0" smtClean="0"/>
              <a:t> Land Risk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3027"/>
            <a:ext cx="8507288" cy="5000172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dirty="0" smtClean="0"/>
              <a:t>Agriculture land </a:t>
            </a:r>
            <a:r>
              <a:rPr lang="en-US" dirty="0"/>
              <a:t>investments achieve competitive returns and are solid </a:t>
            </a:r>
            <a:r>
              <a:rPr lang="en-US" dirty="0" smtClean="0"/>
              <a:t>investments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Ag land has been comparable in risk and return to the T Bill over the years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Investing in ag land is considered an essentially “risk-free investment”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29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Sharpe Ratio Definition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3175">
              <a:spcAft>
                <a:spcPts val="1200"/>
              </a:spcAft>
              <a:buFontTx/>
              <a:buNone/>
            </a:pPr>
            <a:r>
              <a:rPr lang="en-US" sz="2800" dirty="0"/>
              <a:t>The Sharpe Ratio is a </a:t>
            </a:r>
            <a:r>
              <a:rPr lang="en-US" sz="2800" dirty="0" smtClean="0"/>
              <a:t>constant used in </a:t>
            </a:r>
            <a:r>
              <a:rPr lang="en-US" sz="2800" dirty="0"/>
              <a:t>developing a risk </a:t>
            </a:r>
            <a:r>
              <a:rPr lang="en-US" sz="2800" dirty="0" err="1"/>
              <a:t>premia</a:t>
            </a:r>
            <a:r>
              <a:rPr lang="en-US" sz="2800" dirty="0"/>
              <a:t> for an investment based on the risk-return ratio against other investments.</a:t>
            </a:r>
          </a:p>
          <a:p>
            <a:pPr indent="3175">
              <a:spcAft>
                <a:spcPts val="1200"/>
              </a:spcAft>
              <a:buFontTx/>
              <a:buNone/>
            </a:pPr>
            <a:r>
              <a:rPr lang="en-US" i="1" u="sng" dirty="0" smtClean="0">
                <a:solidFill>
                  <a:srgbClr val="00FFFF"/>
                </a:solidFill>
              </a:rPr>
              <a:t>Examples</a:t>
            </a:r>
            <a:r>
              <a:rPr lang="en-US" i="1" dirty="0">
                <a:solidFill>
                  <a:srgbClr val="00FFFF"/>
                </a:solidFill>
              </a:rPr>
              <a:t>:</a:t>
            </a:r>
          </a:p>
          <a:p>
            <a:pPr indent="3175">
              <a:spcAft>
                <a:spcPts val="1200"/>
              </a:spcAft>
              <a:buFontTx/>
              <a:buNone/>
            </a:pPr>
            <a:r>
              <a:rPr lang="en-US" sz="2800" dirty="0" smtClean="0"/>
              <a:t>If </a:t>
            </a:r>
            <a:r>
              <a:rPr lang="en-US" sz="2800" dirty="0"/>
              <a:t>an investment is less risky than the S&amp;P, then its Risk Premium is lower.</a:t>
            </a:r>
          </a:p>
          <a:p>
            <a:pPr indent="3175">
              <a:spcAft>
                <a:spcPts val="1200"/>
              </a:spcAft>
              <a:buFontTx/>
              <a:buNone/>
            </a:pPr>
            <a:r>
              <a:rPr lang="en-US" sz="2800" dirty="0" smtClean="0"/>
              <a:t>If </a:t>
            </a:r>
            <a:r>
              <a:rPr lang="en-US" sz="2800" dirty="0"/>
              <a:t>an investment is more risky than the S&amp;P, then its Risk Premium is higher.</a:t>
            </a:r>
          </a:p>
          <a:p>
            <a:pPr indent="3175">
              <a:lnSpc>
                <a:spcPct val="90000"/>
              </a:lnSpc>
              <a:buFontTx/>
              <a:buNone/>
            </a:pPr>
            <a:endParaRPr lang="en-US" sz="2800" dirty="0"/>
          </a:p>
          <a:p>
            <a:pPr indent="3175">
              <a:lnSpc>
                <a:spcPct val="90000"/>
              </a:lnSpc>
              <a:buFontTx/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9657"/>
            <a:ext cx="8229600" cy="1291771"/>
          </a:xfrm>
        </p:spPr>
        <p:txBody>
          <a:bodyPr>
            <a:normAutofit/>
          </a:bodyPr>
          <a:lstStyle/>
          <a:p>
            <a:r>
              <a:rPr lang="en-US" dirty="0"/>
              <a:t>Hurdle </a:t>
            </a:r>
            <a:r>
              <a:rPr lang="en-US" dirty="0" smtClean="0"/>
              <a:t>Rate Model</a:t>
            </a:r>
            <a:endParaRPr lang="en-US" dirty="0"/>
          </a:p>
        </p:txBody>
      </p:sp>
      <p:sp>
        <p:nvSpPr>
          <p:cNvPr id="355331" name="Text Box 3"/>
          <p:cNvSpPr txBox="1">
            <a:spLocks noChangeArrowheads="1"/>
          </p:cNvSpPr>
          <p:nvPr/>
        </p:nvSpPr>
        <p:spPr bwMode="auto">
          <a:xfrm>
            <a:off x="595400" y="1878725"/>
            <a:ext cx="795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DDD0A1"/>
                </a:solidFill>
                <a:latin typeface="Times New Roman" charset="0"/>
              </a:rPr>
              <a:t>Hurdle Rate = Risk Free Rate + Project Risk Premium  </a:t>
            </a:r>
          </a:p>
        </p:txBody>
      </p:sp>
      <p:sp>
        <p:nvSpPr>
          <p:cNvPr id="355332" name="Text Box 4"/>
          <p:cNvSpPr txBox="1">
            <a:spLocks noChangeArrowheads="1"/>
          </p:cNvSpPr>
          <p:nvPr/>
        </p:nvSpPr>
        <p:spPr bwMode="auto">
          <a:xfrm>
            <a:off x="698683" y="4008547"/>
            <a:ext cx="3009221" cy="769441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10-year Treasury Yield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charset="0"/>
              </a:rPr>
              <a:t>(5%)</a:t>
            </a:r>
            <a:endParaRPr lang="en-US" sz="20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4685875" y="4028871"/>
            <a:ext cx="3240360" cy="1200329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charset="0"/>
              </a:rPr>
              <a:t>Weighted Land </a:t>
            </a:r>
            <a:r>
              <a:rPr lang="en-US" sz="2400" dirty="0">
                <a:solidFill>
                  <a:schemeClr val="bg1"/>
                </a:solidFill>
                <a:latin typeface="Times New Roman" charset="0"/>
              </a:rPr>
              <a:t>and Operational </a:t>
            </a:r>
            <a:r>
              <a:rPr lang="en-US" sz="2400" dirty="0" smtClean="0">
                <a:solidFill>
                  <a:schemeClr val="bg1"/>
                </a:solidFill>
                <a:latin typeface="Times New Roman" charset="0"/>
              </a:rPr>
              <a:t>Risk as determined by variances </a:t>
            </a:r>
            <a:endParaRPr lang="en-US" sz="240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55336" name="Line 8"/>
          <p:cNvSpPr>
            <a:spLocks noChangeShapeType="1"/>
          </p:cNvSpPr>
          <p:nvPr/>
        </p:nvSpPr>
        <p:spPr bwMode="auto">
          <a:xfrm flipH="1">
            <a:off x="2174560" y="2515701"/>
            <a:ext cx="707855" cy="1443545"/>
          </a:xfrm>
          <a:prstGeom prst="line">
            <a:avLst/>
          </a:prstGeom>
          <a:noFill/>
          <a:ln w="50800">
            <a:solidFill>
              <a:srgbClr val="D4C27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5337" name="Line 9"/>
          <p:cNvSpPr>
            <a:spLocks noChangeShapeType="1"/>
          </p:cNvSpPr>
          <p:nvPr/>
        </p:nvSpPr>
        <p:spPr bwMode="auto">
          <a:xfrm>
            <a:off x="5652121" y="2515699"/>
            <a:ext cx="648072" cy="1434295"/>
          </a:xfrm>
          <a:prstGeom prst="line">
            <a:avLst/>
          </a:prstGeom>
          <a:noFill/>
          <a:ln w="50800">
            <a:solidFill>
              <a:srgbClr val="D4C27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5338" name="Line 10"/>
          <p:cNvSpPr>
            <a:spLocks noChangeShapeType="1"/>
          </p:cNvSpPr>
          <p:nvPr/>
        </p:nvSpPr>
        <p:spPr bwMode="auto">
          <a:xfrm>
            <a:off x="6222232" y="2945525"/>
            <a:ext cx="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8862"/>
            <a:ext cx="8229600" cy="1519938"/>
          </a:xfrm>
        </p:spPr>
        <p:txBody>
          <a:bodyPr>
            <a:noAutofit/>
          </a:bodyPr>
          <a:lstStyle/>
          <a:p>
            <a:r>
              <a:rPr lang="en-US" dirty="0"/>
              <a:t>% Standard Deviation Computation</a:t>
            </a:r>
            <a:br>
              <a:rPr lang="en-US" dirty="0"/>
            </a:br>
            <a:r>
              <a:rPr lang="en-US" dirty="0"/>
              <a:t>Land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99381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200" dirty="0"/>
              <a:t> </a:t>
            </a:r>
            <a:r>
              <a:rPr lang="en-US" sz="2200" u="sng" dirty="0" smtClean="0"/>
              <a:t>Year</a:t>
            </a:r>
            <a:r>
              <a:rPr lang="en-US" sz="2200" dirty="0"/>
              <a:t>	      </a:t>
            </a:r>
            <a:r>
              <a:rPr lang="en-US" sz="2200" u="sng" dirty="0"/>
              <a:t>Land Price</a:t>
            </a:r>
            <a:r>
              <a:rPr lang="en-US" sz="2200" dirty="0"/>
              <a:t>		</a:t>
            </a:r>
            <a:r>
              <a:rPr lang="en-US" sz="2200" u="sng" dirty="0"/>
              <a:t>% Change</a:t>
            </a:r>
            <a:r>
              <a:rPr lang="en-US" sz="2400" dirty="0"/>
              <a:t>		</a:t>
            </a:r>
            <a:endParaRPr lang="en-US" sz="2400" u="sng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1998	        $1420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1999	        $1530	    	   7.75%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2000	        $1670	     	   8.15%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2001	        $1890	     	 12.17%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2002	        $1890	      	   9.58%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2003	        $2090   	   	   9.09%                   </a:t>
            </a:r>
            <a:r>
              <a:rPr lang="en-US" sz="2400" dirty="0" smtClean="0"/>
              <a:t> 8.09</a:t>
            </a:r>
            <a:r>
              <a:rPr lang="en-US" sz="2400" dirty="0"/>
              <a:t>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2004           </a:t>
            </a:r>
            <a:r>
              <a:rPr lang="en-US" sz="2400" dirty="0" smtClean="0"/>
              <a:t> $</a:t>
            </a:r>
            <a:r>
              <a:rPr lang="en-US" sz="2400" dirty="0"/>
              <a:t>2280	    	   7.33%               </a:t>
            </a:r>
            <a:r>
              <a:rPr lang="en-US" sz="2400" dirty="0" smtClean="0"/>
              <a:t> </a:t>
            </a:r>
            <a:r>
              <a:rPr lang="en-US" sz="2000" dirty="0" smtClean="0"/>
              <a:t>SD </a:t>
            </a:r>
            <a:r>
              <a:rPr lang="en-US" sz="2000" dirty="0"/>
              <a:t>% Change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2005	        $2470              	   7.50%         </a:t>
            </a:r>
            <a:r>
              <a:rPr lang="en-US" sz="2400" dirty="0" smtClean="0"/>
              <a:t> </a:t>
            </a:r>
            <a:r>
              <a:rPr lang="en-US" sz="1600" dirty="0" smtClean="0"/>
              <a:t>(</a:t>
            </a:r>
            <a:r>
              <a:rPr lang="en-US" sz="1600" dirty="0"/>
              <a:t>among upper 48 states)</a:t>
            </a:r>
            <a:r>
              <a:rPr lang="en-US" sz="2000" dirty="0"/>
              <a:t>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2006	        $2680                  </a:t>
            </a:r>
            <a:r>
              <a:rPr lang="en-US" sz="2400" dirty="0" smtClean="0"/>
              <a:t>      8.96</a:t>
            </a:r>
            <a:r>
              <a:rPr lang="en-US" sz="2400" dirty="0"/>
              <a:t>%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dirty="0"/>
          </a:p>
        </p:txBody>
      </p:sp>
      <p:sp>
        <p:nvSpPr>
          <p:cNvPr id="360452" name="AutoShape 4"/>
          <p:cNvSpPr>
            <a:spLocks/>
          </p:cNvSpPr>
          <p:nvPr/>
        </p:nvSpPr>
        <p:spPr bwMode="auto">
          <a:xfrm>
            <a:off x="5436096" y="2936277"/>
            <a:ext cx="1066800" cy="3124200"/>
          </a:xfrm>
          <a:prstGeom prst="rightBrace">
            <a:avLst>
              <a:gd name="adj1" fmla="val 24405"/>
              <a:gd name="adj2" fmla="val 55444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Cattle Land Risk Premium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i="1" dirty="0" smtClean="0"/>
              <a:t>Computation</a:t>
            </a:r>
            <a:endParaRPr lang="en-US" sz="27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Land Premium = % Land X Variation (SD) X Sharp Ratio</a:t>
            </a:r>
          </a:p>
          <a:p>
            <a:endParaRPr lang="en-US" dirty="0" smtClean="0"/>
          </a:p>
          <a:p>
            <a:r>
              <a:rPr lang="en-US" dirty="0" smtClean="0"/>
              <a:t>Cattle Land Premium = (.85) X (8.09) X (.4) = 2.75%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Global Soil Orders Ma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599" y="0"/>
            <a:ext cx="9551043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88400" y="6489700"/>
            <a:ext cx="533400" cy="365125"/>
          </a:xfrm>
          <a:prstGeom prst="rect">
            <a:avLst/>
          </a:prstGeom>
        </p:spPr>
        <p:txBody>
          <a:bodyPr/>
          <a:lstStyle/>
          <a:p>
            <a:fld id="{4DCA0EBF-BE5A-428E-BA5F-5B0DAA8598D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71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44921" y="1628800"/>
            <a:ext cx="6086872" cy="4876800"/>
          </a:xfrm>
          <a:noFill/>
          <a:ln/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  <a:r>
              <a:rPr lang="en-US" sz="2800" u="sng" dirty="0" smtClean="0"/>
              <a:t>Commodity</a:t>
            </a:r>
            <a:r>
              <a:rPr lang="en-US" sz="2800" dirty="0"/>
              <a:t>	</a:t>
            </a:r>
            <a:r>
              <a:rPr lang="en-US" sz="2800" u="sng" dirty="0" smtClean="0"/>
              <a:t>OP </a:t>
            </a:r>
            <a:r>
              <a:rPr lang="en-US" sz="2800" u="sng" dirty="0">
                <a:cs typeface="Arial" charset="0"/>
              </a:rPr>
              <a:t>∆</a:t>
            </a:r>
            <a:r>
              <a:rPr lang="en-US" sz="2800" dirty="0"/>
              <a:t>	</a:t>
            </a:r>
            <a:r>
              <a:rPr lang="en-US" sz="2800" dirty="0" smtClean="0"/>
              <a:t>	</a:t>
            </a:r>
            <a:r>
              <a:rPr lang="en-US" sz="2800" u="sng" dirty="0" smtClean="0"/>
              <a:t>Land </a:t>
            </a:r>
            <a:r>
              <a:rPr lang="en-US" sz="2800" u="sng" dirty="0">
                <a:cs typeface="Arial" charset="0"/>
              </a:rPr>
              <a:t>∆</a:t>
            </a:r>
            <a:r>
              <a:rPr lang="en-US" sz="2800" dirty="0"/>
              <a:t>	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Cattle 		</a:t>
            </a:r>
            <a:r>
              <a:rPr lang="en-US" sz="2400" dirty="0" smtClean="0"/>
              <a:t>0.75</a:t>
            </a:r>
            <a:r>
              <a:rPr lang="en-US" sz="2400" dirty="0"/>
              <a:t>%		</a:t>
            </a:r>
            <a:r>
              <a:rPr lang="en-US" sz="2400" dirty="0" smtClean="0"/>
              <a:t>  2.75</a:t>
            </a:r>
            <a:r>
              <a:rPr lang="en-US" sz="2400" dirty="0"/>
              <a:t>%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Corn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Wheat 		</a:t>
            </a:r>
            <a:r>
              <a:rPr lang="en-US" sz="2400" dirty="0" smtClean="0"/>
              <a:t>3.75</a:t>
            </a:r>
            <a:r>
              <a:rPr lang="en-US" sz="2400" dirty="0"/>
              <a:t>% 	</a:t>
            </a:r>
            <a:r>
              <a:rPr lang="en-US" sz="2400" dirty="0" smtClean="0"/>
              <a:t>	  1.95</a:t>
            </a:r>
            <a:r>
              <a:rPr lang="en-US" sz="2400" dirty="0"/>
              <a:t>%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Potatoes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Almonds			 	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Pistachios		</a:t>
            </a:r>
            <a:r>
              <a:rPr lang="en-US" sz="2400" dirty="0" smtClean="0"/>
              <a:t>5.75</a:t>
            </a:r>
            <a:r>
              <a:rPr lang="en-US" sz="2400" dirty="0"/>
              <a:t>%		</a:t>
            </a:r>
            <a:r>
              <a:rPr lang="en-US" sz="2400" dirty="0" smtClean="0"/>
              <a:t>  1.60</a:t>
            </a:r>
            <a:r>
              <a:rPr lang="en-US" sz="2400" dirty="0"/>
              <a:t>%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Walnuts 			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					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226425" cy="11430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err="1" smtClean="0">
                <a:cs typeface="Arial" charset="0"/>
              </a:rPr>
              <a:t>Premia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smtClean="0"/>
              <a:t>Using </a:t>
            </a:r>
            <a:r>
              <a:rPr lang="en-US" dirty="0"/>
              <a:t>Sharpe Ratio</a:t>
            </a:r>
            <a:endParaRPr lang="en-US" i="1" dirty="0">
              <a:cs typeface="Arial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3411449" y="3258858"/>
            <a:ext cx="461459" cy="990079"/>
          </a:xfrm>
          <a:prstGeom prst="righ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9" name="Right Brace 8"/>
          <p:cNvSpPr/>
          <p:nvPr/>
        </p:nvSpPr>
        <p:spPr>
          <a:xfrm>
            <a:off x="3411449" y="4717051"/>
            <a:ext cx="461459" cy="990079"/>
          </a:xfrm>
          <a:prstGeom prst="righ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188641"/>
            <a:ext cx="8229600" cy="1291771"/>
          </a:xfrm>
        </p:spPr>
        <p:txBody>
          <a:bodyPr>
            <a:normAutofit/>
          </a:bodyPr>
          <a:lstStyle/>
          <a:p>
            <a:r>
              <a:rPr lang="en-US" dirty="0" smtClean="0"/>
              <a:t>Cattle Hurdle Rate</a:t>
            </a:r>
            <a:endParaRPr lang="en-US" dirty="0"/>
          </a:p>
        </p:txBody>
      </p:sp>
      <p:sp>
        <p:nvSpPr>
          <p:cNvPr id="362499" name="Text Box 3"/>
          <p:cNvSpPr txBox="1">
            <a:spLocks noChangeArrowheads="1"/>
          </p:cNvSpPr>
          <p:nvPr/>
        </p:nvSpPr>
        <p:spPr bwMode="auto">
          <a:xfrm>
            <a:off x="555898" y="1676400"/>
            <a:ext cx="81692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Hurdle Rate = Risk Free Rate + Project Risk Premium  </a:t>
            </a:r>
          </a:p>
        </p:txBody>
      </p:sp>
      <p:sp>
        <p:nvSpPr>
          <p:cNvPr id="362500" name="Text Box 4"/>
          <p:cNvSpPr txBox="1">
            <a:spLocks noChangeArrowheads="1"/>
          </p:cNvSpPr>
          <p:nvPr/>
        </p:nvSpPr>
        <p:spPr bwMode="auto">
          <a:xfrm>
            <a:off x="906430" y="3389972"/>
            <a:ext cx="3009222" cy="769441"/>
          </a:xfrm>
          <a:prstGeom prst="rect">
            <a:avLst/>
          </a:prstGeom>
          <a:noFill/>
          <a:ln w="28575">
            <a:solidFill>
              <a:srgbClr val="D4C27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imes New Roman" pitchFamily="18" charset="0"/>
              </a:rPr>
              <a:t>10-year Treasury Yield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Times New Roman" pitchFamily="18" charset="0"/>
              </a:rPr>
              <a:t>(4%)</a:t>
            </a:r>
            <a:endParaRPr lang="en-US" sz="20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62501" name="Text Box 5"/>
          <p:cNvSpPr txBox="1">
            <a:spLocks noChangeArrowheads="1"/>
          </p:cNvSpPr>
          <p:nvPr/>
        </p:nvSpPr>
        <p:spPr bwMode="auto">
          <a:xfrm>
            <a:off x="4976178" y="3380801"/>
            <a:ext cx="269216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imes New Roman" pitchFamily="18" charset="0"/>
              </a:rPr>
              <a:t>Weighted Land and Operational Risk as Compared to S &amp; P</a:t>
            </a:r>
          </a:p>
        </p:txBody>
      </p:sp>
      <p:sp>
        <p:nvSpPr>
          <p:cNvPr id="362503" name="Rectangle 7"/>
          <p:cNvSpPr>
            <a:spLocks noChangeArrowheads="1"/>
          </p:cNvSpPr>
          <p:nvPr/>
        </p:nvSpPr>
        <p:spPr bwMode="auto">
          <a:xfrm>
            <a:off x="4976178" y="3389971"/>
            <a:ext cx="2692166" cy="1191157"/>
          </a:xfrm>
          <a:prstGeom prst="rect">
            <a:avLst/>
          </a:prstGeom>
          <a:noFill/>
          <a:ln w="28575">
            <a:solidFill>
              <a:srgbClr val="D4C27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362506" name="Line 10"/>
          <p:cNvSpPr>
            <a:spLocks noChangeShapeType="1"/>
          </p:cNvSpPr>
          <p:nvPr/>
        </p:nvSpPr>
        <p:spPr bwMode="auto">
          <a:xfrm>
            <a:off x="6270897" y="2743200"/>
            <a:ext cx="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11561" y="5157192"/>
            <a:ext cx="7952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Times New Roman" pitchFamily="18" charset="0"/>
              </a:rPr>
              <a:t> 4% 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</a:rPr>
              <a:t>+ 2.75% (land 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∆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</a:rPr>
              <a:t>) + 0.75% (operational 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∆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</a:rPr>
              <a:t>) = </a:t>
            </a:r>
            <a:r>
              <a:rPr lang="en-US" sz="2800" dirty="0" smtClean="0">
                <a:solidFill>
                  <a:srgbClr val="FFFFFF"/>
                </a:solidFill>
                <a:latin typeface="Times New Roman" pitchFamily="18" charset="0"/>
              </a:rPr>
              <a:t>7.5%</a:t>
            </a:r>
            <a:endParaRPr lang="en-US" sz="28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H="1">
            <a:off x="2411761" y="2209801"/>
            <a:ext cx="556427" cy="1098551"/>
          </a:xfrm>
          <a:prstGeom prst="line">
            <a:avLst/>
          </a:prstGeom>
          <a:noFill/>
          <a:ln w="50800">
            <a:solidFill>
              <a:srgbClr val="D4C27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5704679" y="2209801"/>
            <a:ext cx="617582" cy="1098551"/>
          </a:xfrm>
          <a:prstGeom prst="line">
            <a:avLst/>
          </a:prstGeom>
          <a:noFill/>
          <a:ln w="50800">
            <a:solidFill>
              <a:srgbClr val="D4C27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6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61" name="Rectangle 9"/>
          <p:cNvSpPr>
            <a:spLocks noChangeArrowheads="1"/>
          </p:cNvSpPr>
          <p:nvPr/>
        </p:nvSpPr>
        <p:spPr bwMode="auto">
          <a:xfrm>
            <a:off x="457200" y="0"/>
            <a:ext cx="82296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D4C2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Hurdle Rates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1962" name="Rectangle 10"/>
          <p:cNvSpPr>
            <a:spLocks noChangeArrowheads="1"/>
          </p:cNvSpPr>
          <p:nvPr/>
        </p:nvSpPr>
        <p:spPr bwMode="auto">
          <a:xfrm>
            <a:off x="750952" y="3429001"/>
            <a:ext cx="7781488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ts val="1200"/>
              </a:spcAft>
              <a:tabLst>
                <a:tab pos="4114800" algn="l"/>
                <a:tab pos="5029200" algn="l"/>
                <a:tab pos="5486400" algn="l"/>
                <a:tab pos="6057900" algn="l"/>
                <a:tab pos="7092950" algn="r"/>
              </a:tabLst>
            </a:pPr>
            <a:r>
              <a:rPr lang="en-US" sz="3200" dirty="0" smtClean="0">
                <a:solidFill>
                  <a:srgbClr val="D4C276"/>
                </a:solidFill>
              </a:rPr>
              <a:t>1) </a:t>
            </a:r>
            <a:r>
              <a:rPr lang="en-US" sz="3200" dirty="0" smtClean="0">
                <a:solidFill>
                  <a:srgbClr val="FFFFFF"/>
                </a:solidFill>
              </a:rPr>
              <a:t>Lease </a:t>
            </a:r>
            <a:r>
              <a:rPr lang="en-US" sz="3200" dirty="0">
                <a:solidFill>
                  <a:srgbClr val="FFFFFF"/>
                </a:solidFill>
              </a:rPr>
              <a:t>Properties     </a:t>
            </a:r>
            <a:r>
              <a:rPr lang="en-US" sz="2800" dirty="0" smtClean="0">
                <a:solidFill>
                  <a:srgbClr val="FFFFFF"/>
                </a:solidFill>
              </a:rPr>
              <a:t>    	4.0% + 3.5% =</a:t>
            </a:r>
            <a:r>
              <a:rPr lang="en-US" sz="2800" dirty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7.5%</a:t>
            </a:r>
            <a:endParaRPr lang="en-US" sz="2800" dirty="0">
              <a:solidFill>
                <a:srgbClr val="FFFFFF"/>
              </a:solidFill>
            </a:endParaRPr>
          </a:p>
          <a:p>
            <a:pPr marL="457200" indent="-457200" fontAlgn="base">
              <a:spcBef>
                <a:spcPct val="20000"/>
              </a:spcBef>
              <a:spcAft>
                <a:spcPts val="1200"/>
              </a:spcAft>
              <a:tabLst>
                <a:tab pos="4114800" algn="l"/>
                <a:tab pos="5029200" algn="l"/>
                <a:tab pos="5486400" algn="l"/>
                <a:tab pos="6057900" algn="l"/>
                <a:tab pos="7092950" algn="r"/>
              </a:tabLst>
            </a:pPr>
            <a:r>
              <a:rPr lang="en-US" sz="3200" dirty="0" smtClean="0">
                <a:solidFill>
                  <a:srgbClr val="D4C276"/>
                </a:solidFill>
              </a:rPr>
              <a:t>2) </a:t>
            </a:r>
            <a:r>
              <a:rPr lang="en-US" sz="3200" dirty="0" smtClean="0">
                <a:solidFill>
                  <a:srgbClr val="FFFFFF"/>
                </a:solidFill>
              </a:rPr>
              <a:t>Cattle </a:t>
            </a:r>
            <a:r>
              <a:rPr lang="en-US" sz="3200" dirty="0">
                <a:solidFill>
                  <a:srgbClr val="FFFFFF"/>
                </a:solidFill>
              </a:rPr>
              <a:t>Operations    </a:t>
            </a:r>
            <a:r>
              <a:rPr lang="en-US" sz="3200" dirty="0" smtClean="0">
                <a:solidFill>
                  <a:srgbClr val="FFFFFF"/>
                </a:solidFill>
              </a:rPr>
              <a:t>  </a:t>
            </a:r>
            <a:r>
              <a:rPr lang="en-US" sz="3200" dirty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4.0% + 3.5% = 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 	7.5%</a:t>
            </a:r>
            <a:endParaRPr lang="en-US" sz="2800" dirty="0">
              <a:solidFill>
                <a:srgbClr val="FFFFFF"/>
              </a:solidFill>
            </a:endParaRPr>
          </a:p>
          <a:p>
            <a:pPr marL="457200" indent="-457200" fontAlgn="base">
              <a:spcBef>
                <a:spcPct val="20000"/>
              </a:spcBef>
              <a:spcAft>
                <a:spcPts val="1200"/>
              </a:spcAft>
              <a:tabLst>
                <a:tab pos="4114800" algn="l"/>
                <a:tab pos="5029200" algn="l"/>
                <a:tab pos="5486400" algn="l"/>
                <a:tab pos="6057900" algn="l"/>
                <a:tab pos="7092950" algn="r"/>
              </a:tabLst>
            </a:pPr>
            <a:r>
              <a:rPr lang="en-US" sz="3200" dirty="0" smtClean="0">
                <a:solidFill>
                  <a:srgbClr val="D4C276"/>
                </a:solidFill>
              </a:rPr>
              <a:t>3) </a:t>
            </a:r>
            <a:r>
              <a:rPr lang="en-US" sz="3200" dirty="0" smtClean="0">
                <a:solidFill>
                  <a:srgbClr val="FFFFFF"/>
                </a:solidFill>
              </a:rPr>
              <a:t>Row </a:t>
            </a:r>
            <a:r>
              <a:rPr lang="en-US" sz="3200" dirty="0">
                <a:solidFill>
                  <a:srgbClr val="FFFFFF"/>
                </a:solidFill>
              </a:rPr>
              <a:t>Crops                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 	 </a:t>
            </a:r>
            <a:r>
              <a:rPr lang="en-US" sz="2800" dirty="0" smtClean="0">
                <a:solidFill>
                  <a:srgbClr val="FFFFFF"/>
                </a:solidFill>
              </a:rPr>
              <a:t>6.0% + 3.5% =   	9.5%</a:t>
            </a:r>
            <a:endParaRPr lang="en-US" sz="2800" dirty="0">
              <a:solidFill>
                <a:srgbClr val="FFFFFF"/>
              </a:solidFill>
            </a:endParaRPr>
          </a:p>
          <a:p>
            <a:pPr marL="457200" indent="-457200" fontAlgn="base">
              <a:spcBef>
                <a:spcPct val="20000"/>
              </a:spcBef>
              <a:spcAft>
                <a:spcPts val="1200"/>
              </a:spcAft>
              <a:tabLst>
                <a:tab pos="4114800" algn="l"/>
                <a:tab pos="5029200" algn="l"/>
                <a:tab pos="5486400" algn="l"/>
                <a:tab pos="6057900" algn="l"/>
                <a:tab pos="7092950" algn="r"/>
              </a:tabLst>
            </a:pPr>
            <a:r>
              <a:rPr lang="en-US" sz="3200" dirty="0" smtClean="0">
                <a:solidFill>
                  <a:srgbClr val="D4C276"/>
                </a:solidFill>
              </a:rPr>
              <a:t>4) </a:t>
            </a:r>
            <a:r>
              <a:rPr lang="en-US" sz="3200" dirty="0" smtClean="0">
                <a:solidFill>
                  <a:srgbClr val="FFFFFF"/>
                </a:solidFill>
              </a:rPr>
              <a:t>Permanent </a:t>
            </a:r>
            <a:r>
              <a:rPr lang="en-US" sz="3200" dirty="0">
                <a:solidFill>
                  <a:srgbClr val="FFFFFF"/>
                </a:solidFill>
              </a:rPr>
              <a:t>Plantings </a:t>
            </a:r>
            <a:r>
              <a:rPr lang="en-US" sz="3200" dirty="0" smtClean="0">
                <a:solidFill>
                  <a:srgbClr val="FFFFFF"/>
                </a:solidFill>
              </a:rPr>
              <a:t> 	 </a:t>
            </a:r>
            <a:r>
              <a:rPr lang="en-US" sz="2800" dirty="0" smtClean="0">
                <a:solidFill>
                  <a:srgbClr val="FFFFFF"/>
                </a:solidFill>
              </a:rPr>
              <a:t>9.0% + 3.5% = 	12.5%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tabLst>
                <a:tab pos="4114800" algn="l"/>
                <a:tab pos="5029200" algn="l"/>
                <a:tab pos="5486400" algn="l"/>
                <a:tab pos="6057900" algn="l"/>
                <a:tab pos="6629400" algn="l"/>
              </a:tabLst>
            </a:pP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236" y="1630541"/>
            <a:ext cx="8141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In </a:t>
            </a:r>
            <a:r>
              <a:rPr lang="en-US" sz="3200" dirty="0" smtClean="0">
                <a:solidFill>
                  <a:srgbClr val="FFFFFF"/>
                </a:solidFill>
              </a:rPr>
              <a:t>comparison with the T </a:t>
            </a:r>
            <a:r>
              <a:rPr lang="en-US" sz="3200" dirty="0">
                <a:solidFill>
                  <a:srgbClr val="FFFFFF"/>
                </a:solidFill>
              </a:rPr>
              <a:t>Bill and S&amp;P</a:t>
            </a:r>
            <a:r>
              <a:rPr lang="en-US" sz="3200" dirty="0" smtClean="0">
                <a:solidFill>
                  <a:srgbClr val="FFFFFF"/>
                </a:solidFill>
              </a:rPr>
              <a:t>, given the </a:t>
            </a:r>
            <a:r>
              <a:rPr lang="en-US" sz="3200" dirty="0">
                <a:solidFill>
                  <a:srgbClr val="FFFFFF"/>
                </a:solidFill>
              </a:rPr>
              <a:t>Risk/Return </a:t>
            </a:r>
            <a:r>
              <a:rPr lang="en-US" sz="3200" dirty="0" smtClean="0">
                <a:solidFill>
                  <a:srgbClr val="FFFFFF"/>
                </a:solidFill>
              </a:rPr>
              <a:t>potentials, the model suggested the </a:t>
            </a:r>
            <a:r>
              <a:rPr lang="en-US" sz="3200" dirty="0">
                <a:solidFill>
                  <a:srgbClr val="FFFFFF"/>
                </a:solidFill>
              </a:rPr>
              <a:t>following hurdle rates </a:t>
            </a:r>
            <a:r>
              <a:rPr lang="en-US" sz="3200" dirty="0" smtClean="0">
                <a:solidFill>
                  <a:srgbClr val="FFFFFF"/>
                </a:solidFill>
              </a:rPr>
              <a:t>: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Bottom Line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Through years of analyses this model suggest that one  can pay no more than $10,000/cow for land and achieve the hurdle rate of…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DDD0A1"/>
                </a:solidFill>
              </a:rPr>
              <a:t>4% (operating) + 3.5% </a:t>
            </a:r>
            <a:r>
              <a:rPr lang="en-US" sz="3600" dirty="0">
                <a:solidFill>
                  <a:srgbClr val="DDD0A1"/>
                </a:solidFill>
              </a:rPr>
              <a:t>(appreciation) = </a:t>
            </a:r>
            <a:endParaRPr lang="en-US" sz="3600" dirty="0" smtClean="0">
              <a:solidFill>
                <a:srgbClr val="DDD0A1"/>
              </a:solidFill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DDD0A1"/>
                </a:solidFill>
              </a:rPr>
              <a:t>7.5% (total return)</a:t>
            </a:r>
            <a:endParaRPr lang="en-US" sz="3600" dirty="0">
              <a:solidFill>
                <a:srgbClr val="DDD0A1"/>
              </a:solidFill>
            </a:endParaRP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8398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Grid</a:t>
            </a:r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078" y="2204865"/>
            <a:ext cx="5910486" cy="313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Up Arrow 1"/>
          <p:cNvSpPr/>
          <p:nvPr/>
        </p:nvSpPr>
        <p:spPr>
          <a:xfrm>
            <a:off x="655804" y="2204865"/>
            <a:ext cx="504056" cy="3131791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Up Arrow 7"/>
          <p:cNvSpPr/>
          <p:nvPr/>
        </p:nvSpPr>
        <p:spPr>
          <a:xfrm>
            <a:off x="7971125" y="2197182"/>
            <a:ext cx="504056" cy="3131791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4476" y="5445224"/>
            <a:ext cx="14824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Lowest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Risk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112" y="1124744"/>
            <a:ext cx="14672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Highest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Risk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5220" y="1124744"/>
            <a:ext cx="14672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Highest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Return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2033" y="5445224"/>
            <a:ext cx="14824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Lowest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Return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305"/>
            <a:ext cx="8229600" cy="1342569"/>
          </a:xfrm>
        </p:spPr>
        <p:txBody>
          <a:bodyPr/>
          <a:lstStyle/>
          <a:p>
            <a:r>
              <a:rPr lang="en-US" dirty="0" smtClean="0"/>
              <a:t>Farm Real Estate Value by State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9" y="1552575"/>
            <a:ext cx="7072861" cy="5000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Couple of Other </a:t>
            </a:r>
            <a:r>
              <a:rPr lang="en-US" dirty="0"/>
              <a:t>P</a:t>
            </a:r>
            <a:r>
              <a:rPr lang="en-US" dirty="0" smtClean="0"/>
              <a:t>oints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1) Don’t fall in love with a potential acquisition. </a:t>
            </a:r>
          </a:p>
          <a:p>
            <a:r>
              <a:rPr lang="en-US" dirty="0" smtClean="0"/>
              <a:t>2) Strategy should drive acquisitions</a:t>
            </a:r>
            <a:endParaRPr lang="en-US" dirty="0"/>
          </a:p>
        </p:txBody>
      </p:sp>
      <p:sp>
        <p:nvSpPr>
          <p:cNvPr id="69634" name="AutoShape 2" descr="Image result for cart before ox"/>
          <p:cNvSpPr>
            <a:spLocks noChangeAspect="1" noChangeArrowheads="1"/>
          </p:cNvSpPr>
          <p:nvPr/>
        </p:nvSpPr>
        <p:spPr bwMode="auto">
          <a:xfrm>
            <a:off x="0" y="-136525"/>
            <a:ext cx="1474788" cy="1028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36" name="AutoShape 4" descr="Image result for cart before ox"/>
          <p:cNvSpPr>
            <a:spLocks noChangeAspect="1" noChangeArrowheads="1"/>
          </p:cNvSpPr>
          <p:nvPr/>
        </p:nvSpPr>
        <p:spPr bwMode="auto">
          <a:xfrm>
            <a:off x="0" y="-136525"/>
            <a:ext cx="1474788" cy="1028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 descr="Put the cart before the hor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4288" y="3682603"/>
            <a:ext cx="4035425" cy="2811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 descr="Image result for cart before ox"/>
          <p:cNvSpPr>
            <a:spLocks noChangeAspect="1" noChangeArrowheads="1"/>
          </p:cNvSpPr>
          <p:nvPr/>
        </p:nvSpPr>
        <p:spPr bwMode="auto">
          <a:xfrm>
            <a:off x="0" y="-136525"/>
            <a:ext cx="1474788" cy="1028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 descr="Cowboy 1b"/>
          <p:cNvPicPr>
            <a:picLocks noChangeAspect="1" noChangeArrowheads="1"/>
          </p:cNvPicPr>
          <p:nvPr/>
        </p:nvPicPr>
        <p:blipFill rotWithShape="1">
          <a:blip r:embed="rId2" cstate="print">
            <a:lum bright="56000" contrast="-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" b="3158"/>
          <a:stretch/>
        </p:blipFill>
        <p:spPr bwMode="auto">
          <a:xfrm>
            <a:off x="1447800" y="0"/>
            <a:ext cx="62103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152410" y="762000"/>
            <a:ext cx="28201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2905"/>
            <a:ext cx="8229600" cy="1342569"/>
          </a:xfrm>
        </p:spPr>
        <p:txBody>
          <a:bodyPr/>
          <a:lstStyle/>
          <a:p>
            <a:r>
              <a:rPr lang="en-US" dirty="0" smtClean="0"/>
              <a:t>Impact of Soil Order on Yield</a:t>
            </a:r>
            <a:endParaRPr lang="en-US" dirty="0"/>
          </a:p>
        </p:txBody>
      </p:sp>
      <p:graphicFrame>
        <p:nvGraphicFramePr>
          <p:cNvPr id="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127713"/>
              </p:ext>
            </p:extLst>
          </p:nvPr>
        </p:nvGraphicFramePr>
        <p:xfrm>
          <a:off x="467544" y="2145504"/>
          <a:ext cx="8229600" cy="2566988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41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Mollisol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Alfisol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Ultisol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Oxisol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Corn Yield*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Additional fertilizer costs**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+$20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+$25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8" name="Rectangle 37"/>
          <p:cNvSpPr/>
          <p:nvPr/>
        </p:nvSpPr>
        <p:spPr>
          <a:xfrm rot="5400000">
            <a:off x="-3289227" y="3289217"/>
            <a:ext cx="6858008" cy="279563"/>
          </a:xfrm>
          <a:prstGeom prst="rect">
            <a:avLst/>
          </a:prstGeom>
          <a:gradFill flip="none" rotWithShape="1">
            <a:gsLst>
              <a:gs pos="0">
                <a:srgbClr val="537093">
                  <a:lumMod val="90000"/>
                  <a:lumOff val="10000"/>
                  <a:alpha val="26000"/>
                </a:srgbClr>
              </a:gs>
              <a:gs pos="99000">
                <a:schemeClr val="accent1">
                  <a:lumMod val="50000"/>
                  <a:alpha val="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62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28800" y="2248349"/>
            <a:ext cx="5486400" cy="2980851"/>
          </a:xfrm>
          <a:solidFill>
            <a:schemeClr val="bg1"/>
          </a:solidFill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864"/>
              </a:spcBef>
              <a:buNone/>
            </a:pPr>
            <a:r>
              <a:rPr lang="en-US" sz="3600" dirty="0">
                <a:solidFill>
                  <a:schemeClr val="tx1"/>
                </a:solidFill>
                <a:latin typeface="Arial"/>
                <a:cs typeface="Arial"/>
              </a:rPr>
              <a:t>6.7% of land area </a:t>
            </a: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spcBef>
                <a:spcPts val="864"/>
              </a:spcBef>
              <a:buNone/>
            </a:pPr>
            <a:r>
              <a:rPr lang="en-US" sz="3600" dirty="0">
                <a:solidFill>
                  <a:schemeClr val="tx1"/>
                </a:solidFill>
                <a:latin typeface="Arial"/>
                <a:cs typeface="Arial"/>
              </a:rPr>
              <a:t>4.2% of population</a:t>
            </a: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lnSpc>
                <a:spcPct val="150000"/>
              </a:lnSpc>
              <a:spcBef>
                <a:spcPts val="768"/>
              </a:spcBef>
              <a:buNone/>
            </a:pPr>
            <a:r>
              <a:rPr lang="en-US" sz="3200" dirty="0">
                <a:solidFill>
                  <a:schemeClr val="tx1"/>
                </a:solidFill>
                <a:latin typeface="Arial"/>
                <a:cs typeface="Arial"/>
              </a:rPr>
              <a:t>21% of </a:t>
            </a:r>
            <a:r>
              <a:rPr lang="en-US" sz="32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Mollisols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is a Blessed </a:t>
            </a:r>
            <a:r>
              <a:rPr lang="en-US" dirty="0"/>
              <a:t>L</a:t>
            </a:r>
            <a:r>
              <a:rPr lang="en-US" dirty="0" smtClean="0"/>
              <a:t>and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5400000">
            <a:off x="-3289227" y="3289217"/>
            <a:ext cx="6858008" cy="279563"/>
          </a:xfrm>
          <a:prstGeom prst="rect">
            <a:avLst/>
          </a:prstGeom>
          <a:gradFill flip="none" rotWithShape="1">
            <a:gsLst>
              <a:gs pos="0">
                <a:srgbClr val="537093">
                  <a:lumMod val="90000"/>
                  <a:lumOff val="10000"/>
                  <a:alpha val="26000"/>
                </a:srgbClr>
              </a:gs>
              <a:gs pos="99000">
                <a:schemeClr val="accent1">
                  <a:lumMod val="50000"/>
                  <a:alpha val="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13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2" y="762001"/>
            <a:ext cx="7754713" cy="1910716"/>
          </a:xfrm>
        </p:spPr>
        <p:txBody>
          <a:bodyPr/>
          <a:lstStyle/>
          <a:p>
            <a:r>
              <a:rPr lang="en-US" dirty="0" smtClean="0">
                <a:solidFill>
                  <a:srgbClr val="D4C276"/>
                </a:solidFill>
              </a:rPr>
              <a:t>Hunger is a Major Issue</a:t>
            </a:r>
            <a:br>
              <a:rPr lang="en-US" dirty="0" smtClean="0">
                <a:solidFill>
                  <a:srgbClr val="D4C276"/>
                </a:solidFill>
              </a:rPr>
            </a:br>
            <a:r>
              <a:rPr lang="en-US" sz="3600" i="1" dirty="0" smtClean="0">
                <a:solidFill>
                  <a:srgbClr val="D4C276"/>
                </a:solidFill>
              </a:rPr>
              <a:t>and going to get worse</a:t>
            </a:r>
            <a:endParaRPr lang="en-US" sz="3600" i="1" dirty="0">
              <a:solidFill>
                <a:srgbClr val="D4C276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95785" y="4038601"/>
            <a:ext cx="7734747" cy="1500187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Starvation is a reality for many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416676"/>
            <a:ext cx="533400" cy="365125"/>
          </a:xfrm>
        </p:spPr>
        <p:txBody>
          <a:bodyPr/>
          <a:lstStyle/>
          <a:p>
            <a:fld id="{4DCA0EBF-BE5A-428E-BA5F-5B0DAA8598D9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8592" y="2887529"/>
            <a:ext cx="877163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5400" dirty="0" smtClean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bg2"/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rPr>
              <a:t></a:t>
            </a:r>
            <a:endParaRPr lang="en-US" sz="5400" dirty="0">
              <a:ln w="3175">
                <a:solidFill>
                  <a:schemeClr val="tx2">
                    <a:alpha val="60000"/>
                  </a:schemeClr>
                </a:solidFill>
              </a:ln>
              <a:solidFill>
                <a:schemeClr val="bg2"/>
              </a:solidFill>
              <a:effectLst>
                <a:outerShdw blurRad="34925" dist="12700" dir="14400000" algn="ctr" rotWithShape="0">
                  <a:srgbClr val="000000">
                    <a:alpha val="21000"/>
                  </a:srgbClr>
                </a:outerShdw>
              </a:effectLst>
              <a:latin typeface="Wingdings" pitchFamily="2" charset="2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1194101" y="3431691"/>
            <a:ext cx="3119718" cy="1588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4853493" y="3429002"/>
            <a:ext cx="3119718" cy="1588"/>
          </a:xfrm>
          <a:prstGeom prst="line">
            <a:avLst/>
          </a:prstGeom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5400000">
            <a:off x="-3289227" y="3289217"/>
            <a:ext cx="6858008" cy="279563"/>
          </a:xfrm>
          <a:prstGeom prst="rect">
            <a:avLst/>
          </a:prstGeom>
          <a:gradFill flip="none" rotWithShape="1">
            <a:gsLst>
              <a:gs pos="0">
                <a:srgbClr val="537093">
                  <a:lumMod val="90000"/>
                  <a:lumOff val="10000"/>
                  <a:alpha val="26000"/>
                </a:srgbClr>
              </a:gs>
              <a:gs pos="99000">
                <a:schemeClr val="accent1">
                  <a:lumMod val="50000"/>
                  <a:alpha val="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32004" rIns="64008" bIns="32004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2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4043" y="76200"/>
            <a:ext cx="8545158" cy="990600"/>
          </a:xfrm>
        </p:spPr>
        <p:txBody>
          <a:bodyPr/>
          <a:lstStyle/>
          <a:p>
            <a:r>
              <a:rPr lang="en-US" sz="4000" dirty="0" smtClean="0"/>
              <a:t>World Map in Proportion to Population</a:t>
            </a:r>
            <a:endParaRPr lang="en-US" sz="4000" dirty="0"/>
          </a:p>
        </p:txBody>
      </p:sp>
      <p:pic>
        <p:nvPicPr>
          <p:cNvPr id="7" name="Picture 6" descr="C:\Users\ukozcel\AppData\Local\Temp\002_total_population-ea-cart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32290" y="6416676"/>
            <a:ext cx="835510" cy="365125"/>
          </a:xfrm>
          <a:prstGeom prst="rect">
            <a:avLst/>
          </a:prstGeom>
        </p:spPr>
        <p:txBody>
          <a:bodyPr/>
          <a:lstStyle/>
          <a:p>
            <a:fld id="{4DCA0EBF-BE5A-428E-BA5F-5B0DAA8598D9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0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0756" y="76200"/>
            <a:ext cx="9154756" cy="990600"/>
          </a:xfrm>
        </p:spPr>
        <p:txBody>
          <a:bodyPr/>
          <a:lstStyle/>
          <a:p>
            <a:r>
              <a:rPr lang="en-US" sz="3800" dirty="0" smtClean="0"/>
              <a:t>World Map in Proportion to Grain Production</a:t>
            </a:r>
            <a:endParaRPr lang="en-US" sz="3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32290" y="6416676"/>
            <a:ext cx="835510" cy="365125"/>
          </a:xfrm>
          <a:prstGeom prst="rect">
            <a:avLst/>
          </a:prstGeom>
        </p:spPr>
        <p:txBody>
          <a:bodyPr/>
          <a:lstStyle/>
          <a:p>
            <a:fld id="{4DCA0EBF-BE5A-428E-BA5F-5B0DAA8598D9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8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PBO">
      <a:dk1>
        <a:sysClr val="windowText" lastClr="000000"/>
      </a:dk1>
      <a:lt1>
        <a:sysClr val="window" lastClr="FFFFFF"/>
      </a:lt1>
      <a:dk2>
        <a:srgbClr val="425D84"/>
      </a:dk2>
      <a:lt2>
        <a:srgbClr val="E4E9EF"/>
      </a:lt2>
      <a:accent1>
        <a:srgbClr val="6D80A7"/>
      </a:accent1>
      <a:accent2>
        <a:srgbClr val="A05E5E"/>
      </a:accent2>
      <a:accent3>
        <a:srgbClr val="C6B162"/>
      </a:accent3>
      <a:accent4>
        <a:srgbClr val="786954"/>
      </a:accent4>
      <a:accent5>
        <a:srgbClr val="6D7F5B"/>
      </a:accent5>
      <a:accent6>
        <a:srgbClr val="758085"/>
      </a:accent6>
      <a:hlink>
        <a:srgbClr val="C6D1DD"/>
      </a:hlink>
      <a:folHlink>
        <a:srgbClr val="B2B2B2"/>
      </a:folHlink>
    </a:clrScheme>
    <a:fontScheme name="PBO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2773</TotalTime>
  <Words>1090</Words>
  <Application>Microsoft Office PowerPoint</Application>
  <PresentationFormat>On-screen Show (4:3)</PresentationFormat>
  <Paragraphs>265</Paragraphs>
  <Slides>47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Times New Roman</vt:lpstr>
      <vt:lpstr>Verdana</vt:lpstr>
      <vt:lpstr>Wingdings</vt:lpstr>
      <vt:lpstr>Custom Design</vt:lpstr>
      <vt:lpstr>Florida Agriculture Financial Management Conference</vt:lpstr>
      <vt:lpstr>Format of Presentation</vt:lpstr>
      <vt:lpstr>Principle</vt:lpstr>
      <vt:lpstr>PowerPoint Presentation</vt:lpstr>
      <vt:lpstr>Impact of Soil Order on Yield</vt:lpstr>
      <vt:lpstr>U.S. is a Blessed Land</vt:lpstr>
      <vt:lpstr>Hunger is a Major Issue and going to get worse</vt:lpstr>
      <vt:lpstr>World Map in Proportion to Population</vt:lpstr>
      <vt:lpstr>World Map in Proportion to Grain Production</vt:lpstr>
      <vt:lpstr>World Map in Proportion to Grain Exports</vt:lpstr>
      <vt:lpstr>World Map in Proportion to Undernourishment</vt:lpstr>
      <vt:lpstr>Hunger Around the World</vt:lpstr>
      <vt:lpstr>Population Growth</vt:lpstr>
      <vt:lpstr>Population Growth</vt:lpstr>
      <vt:lpstr>PowerPoint Presentation</vt:lpstr>
      <vt:lpstr>Geo-Political Influence of Food</vt:lpstr>
      <vt:lpstr>Correlation of Commodity Prices</vt:lpstr>
      <vt:lpstr>Food/Oil Correlation</vt:lpstr>
      <vt:lpstr>Food Prices and Instability</vt:lpstr>
      <vt:lpstr>Factors that Aggravate the Issue</vt:lpstr>
      <vt:lpstr>Expenditure of Consumptive Income for Food</vt:lpstr>
      <vt:lpstr>Food Prices and Instability Arab Spring</vt:lpstr>
      <vt:lpstr>Corn Production by Country</vt:lpstr>
      <vt:lpstr>PowerPoint Presentation</vt:lpstr>
      <vt:lpstr>The Rising Middle Class </vt:lpstr>
      <vt:lpstr>What About Beef?</vt:lpstr>
      <vt:lpstr>Investing in Agri Land</vt:lpstr>
      <vt:lpstr>Return vs. Volatility  (1970 – 2012)</vt:lpstr>
      <vt:lpstr>Hurdle Rate Model</vt:lpstr>
      <vt:lpstr>Glossary</vt:lpstr>
      <vt:lpstr>Principle</vt:lpstr>
      <vt:lpstr>Four Segments of Agriculture</vt:lpstr>
      <vt:lpstr>Percent of Investment in Land &amp; Operational Assets</vt:lpstr>
      <vt:lpstr>Agri Land Appreciation</vt:lpstr>
      <vt:lpstr>Agri Land Risk</vt:lpstr>
      <vt:lpstr>Sharpe Ratio Definition</vt:lpstr>
      <vt:lpstr>Hurdle Rate Model</vt:lpstr>
      <vt:lpstr>% Standard Deviation Computation Land</vt:lpstr>
      <vt:lpstr>Cattle Land Risk Premium Computation</vt:lpstr>
      <vt:lpstr> Premia Using Sharpe Ratio</vt:lpstr>
      <vt:lpstr>Cattle Hurdle Rate</vt:lpstr>
      <vt:lpstr>PowerPoint Presentation</vt:lpstr>
      <vt:lpstr>The Bottom Line</vt:lpstr>
      <vt:lpstr>Risk Grid</vt:lpstr>
      <vt:lpstr>Farm Real Estate Value by State</vt:lpstr>
      <vt:lpstr>A Couple of Other Points </vt:lpstr>
      <vt:lpstr>PowerPoint Presentation</vt:lpstr>
    </vt:vector>
  </TitlesOfParts>
  <Company>AgReserves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Valuing Ranchland</dc:title>
  <dc:creator>hjohnson</dc:creator>
  <cp:lastModifiedBy>Walker, Gary</cp:lastModifiedBy>
  <cp:revision>178</cp:revision>
  <cp:lastPrinted>2013-10-21T22:09:20Z</cp:lastPrinted>
  <dcterms:created xsi:type="dcterms:W3CDTF">2013-10-21T17:59:43Z</dcterms:created>
  <dcterms:modified xsi:type="dcterms:W3CDTF">2015-08-22T15:07:26Z</dcterms:modified>
</cp:coreProperties>
</file>